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63" r:id="rId4"/>
    <p:sldId id="268" r:id="rId5"/>
    <p:sldId id="264" r:id="rId6"/>
    <p:sldId id="265" r:id="rId7"/>
    <p:sldId id="269" r:id="rId8"/>
    <p:sldId id="272" r:id="rId9"/>
    <p:sldId id="270" r:id="rId10"/>
    <p:sldId id="266" r:id="rId11"/>
    <p:sldId id="273" r:id="rId12"/>
    <p:sldId id="274" r:id="rId13"/>
  </p:sldIdLst>
  <p:sldSz cx="15113000" cy="21374100"/>
  <p:notesSz cx="6858000" cy="9144000"/>
  <p:embeddedFontLst>
    <p:embeddedFont>
      <p:font typeface="ADLaM Display" panose="02010000000000000000" pitchFamily="2" charset="0"/>
      <p:regular r:id="rId14"/>
    </p:embeddedFont>
    <p:embeddedFont>
      <p:font typeface="Arial Rounded MT Bold" panose="020F0704030504030204" pitchFamily="34" charset="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9" d="100"/>
          <a:sy n="49" d="100"/>
        </p:scale>
        <p:origin x="6312" y="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jpeg"/><Relationship Id="rId4" Type="http://schemas.openxmlformats.org/officeDocument/2006/relationships/image" Target="../media/image3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3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jpeg"/><Relationship Id="rId4" Type="http://schemas.openxmlformats.org/officeDocument/2006/relationships/image" Target="../media/image3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jpeg"/><Relationship Id="rId4" Type="http://schemas.openxmlformats.org/officeDocument/2006/relationships/image" Target="../media/image3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jpeg"/><Relationship Id="rId4" Type="http://schemas.openxmlformats.org/officeDocument/2006/relationships/image" Target="../media/image3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13" Type="http://schemas.openxmlformats.org/officeDocument/2006/relationships/image" Target="../media/image19.jpeg"/><Relationship Id="rId3" Type="http://schemas.openxmlformats.org/officeDocument/2006/relationships/image" Target="../media/image2.png"/><Relationship Id="rId7" Type="http://schemas.openxmlformats.org/officeDocument/2006/relationships/image" Target="../media/image13.jpeg"/><Relationship Id="rId12" Type="http://schemas.openxmlformats.org/officeDocument/2006/relationships/image" Target="../media/image18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jpeg"/><Relationship Id="rId11" Type="http://schemas.openxmlformats.org/officeDocument/2006/relationships/image" Target="../media/image17.jpeg"/><Relationship Id="rId5" Type="http://schemas.openxmlformats.org/officeDocument/2006/relationships/image" Target="../media/image11.jpeg"/><Relationship Id="rId10" Type="http://schemas.openxmlformats.org/officeDocument/2006/relationships/image" Target="../media/image16.jpeg"/><Relationship Id="rId4" Type="http://schemas.openxmlformats.org/officeDocument/2006/relationships/image" Target="../media/image3.svg"/><Relationship Id="rId9" Type="http://schemas.openxmlformats.org/officeDocument/2006/relationships/image" Target="../media/image1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3350" y="0"/>
            <a:ext cx="15120000" cy="21384000"/>
          </a:xfrm>
          <a:custGeom>
            <a:avLst/>
            <a:gdLst/>
            <a:ahLst/>
            <a:cxnLst/>
            <a:rect l="l" t="t" r="r" b="b"/>
            <a:pathLst>
              <a:path w="15120000" h="21384000">
                <a:moveTo>
                  <a:pt x="0" y="0"/>
                </a:moveTo>
                <a:lnTo>
                  <a:pt x="15120000" y="0"/>
                </a:lnTo>
                <a:lnTo>
                  <a:pt x="15120000" y="21384000"/>
                </a:lnTo>
                <a:lnTo>
                  <a:pt x="0" y="21384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9129" t="-77908" r="-22811" b="-68243"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Freeform 3"/>
          <p:cNvSpPr/>
          <p:nvPr/>
        </p:nvSpPr>
        <p:spPr>
          <a:xfrm rot="2496517">
            <a:off x="-3923561" y="6152606"/>
            <a:ext cx="23972581" cy="5056035"/>
          </a:xfrm>
          <a:custGeom>
            <a:avLst/>
            <a:gdLst/>
            <a:ahLst/>
            <a:cxnLst/>
            <a:rect l="l" t="t" r="r" b="b"/>
            <a:pathLst>
              <a:path w="23972581" h="5056035">
                <a:moveTo>
                  <a:pt x="0" y="0"/>
                </a:moveTo>
                <a:lnTo>
                  <a:pt x="23972582" y="0"/>
                </a:lnTo>
                <a:lnTo>
                  <a:pt x="23972582" y="5056036"/>
                </a:lnTo>
                <a:lnTo>
                  <a:pt x="0" y="505603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5" name="Freeform 5"/>
          <p:cNvSpPr/>
          <p:nvPr/>
        </p:nvSpPr>
        <p:spPr>
          <a:xfrm rot="2496517" flipH="1" flipV="1">
            <a:off x="-405855" y="13145360"/>
            <a:ext cx="15542380" cy="3278029"/>
          </a:xfrm>
          <a:custGeom>
            <a:avLst/>
            <a:gdLst/>
            <a:ahLst/>
            <a:cxnLst/>
            <a:rect l="l" t="t" r="r" b="b"/>
            <a:pathLst>
              <a:path w="15542380" h="3278029">
                <a:moveTo>
                  <a:pt x="15542380" y="3278029"/>
                </a:moveTo>
                <a:lnTo>
                  <a:pt x="0" y="3278029"/>
                </a:lnTo>
                <a:lnTo>
                  <a:pt x="0" y="0"/>
                </a:lnTo>
                <a:lnTo>
                  <a:pt x="15542380" y="0"/>
                </a:lnTo>
                <a:lnTo>
                  <a:pt x="15542380" y="3278029"/>
                </a:lnTo>
                <a:close/>
              </a:path>
            </a:pathLst>
          </a:custGeom>
          <a:blipFill>
            <a:blip r:embed="rId3">
              <a:alphaModFix amt="65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9" name="Sottotitolo 2">
            <a:extLst>
              <a:ext uri="{FF2B5EF4-FFF2-40B4-BE49-F238E27FC236}">
                <a16:creationId xmlns:a16="http://schemas.microsoft.com/office/drawing/2014/main" id="{ED18AEC0-60DC-0298-C683-41934BD51F48}"/>
              </a:ext>
            </a:extLst>
          </p:cNvPr>
          <p:cNvSpPr txBox="1">
            <a:spLocks/>
          </p:cNvSpPr>
          <p:nvPr/>
        </p:nvSpPr>
        <p:spPr>
          <a:xfrm>
            <a:off x="6800851" y="16039690"/>
            <a:ext cx="7882762" cy="348656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6600" dirty="0"/>
              <a:t>by</a:t>
            </a:r>
          </a:p>
          <a:p>
            <a:pPr marL="0" indent="0">
              <a:buNone/>
            </a:pPr>
            <a:r>
              <a:rPr lang="it-IT" sz="6600" dirty="0"/>
              <a:t>     Lorenzo Aristei 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DB99B1C6-F63A-A50B-14CF-F718898553E0}"/>
              </a:ext>
            </a:extLst>
          </p:cNvPr>
          <p:cNvSpPr/>
          <p:nvPr/>
        </p:nvSpPr>
        <p:spPr>
          <a:xfrm>
            <a:off x="3117293" y="801409"/>
            <a:ext cx="11146917" cy="209288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it-IT" sz="13000" b="1" cap="none" spc="0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Arial Rounded MT Bold" panose="020F0704030504030204" pitchFamily="34" charset="0"/>
              </a:rPr>
              <a:t>Roots of </a:t>
            </a:r>
            <a:r>
              <a:rPr lang="it-IT" sz="13000" b="1" cap="none" spc="0" dirty="0" err="1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Arial Rounded MT Bold" panose="020F0704030504030204" pitchFamily="34" charset="0"/>
              </a:rPr>
              <a:t>Iron</a:t>
            </a:r>
            <a:r>
              <a:rPr lang="it-IT" sz="13000" b="1" cap="none" spc="0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Arial Rounded MT Bold" panose="020F0704030504030204" pitchFamily="34" charset="0"/>
              </a:rPr>
              <a:t> 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96560220-1967-4816-73C9-C86CD664AFA5}"/>
              </a:ext>
            </a:extLst>
          </p:cNvPr>
          <p:cNvSpPr txBox="1"/>
          <p:nvPr/>
        </p:nvSpPr>
        <p:spPr>
          <a:xfrm>
            <a:off x="1677865" y="8897550"/>
            <a:ext cx="7858091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1000" b="1" dirty="0">
                <a:solidFill>
                  <a:srgbClr val="00B050"/>
                </a:solidFill>
              </a:rPr>
              <a:t>PORTFOLIO</a:t>
            </a:r>
            <a:r>
              <a:rPr lang="it-IT" sz="11000" dirty="0">
                <a:solidFill>
                  <a:srgbClr val="00B050"/>
                </a:solidFill>
              </a:rPr>
              <a:t>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8F5245-316C-A4A0-70C7-8630FAFA59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D465999C-5C7E-4F75-5DD8-A9BE9D9D96E0}"/>
              </a:ext>
            </a:extLst>
          </p:cNvPr>
          <p:cNvSpPr/>
          <p:nvPr/>
        </p:nvSpPr>
        <p:spPr>
          <a:xfrm>
            <a:off x="-35331" y="559360"/>
            <a:ext cx="15120000" cy="21384000"/>
          </a:xfrm>
          <a:custGeom>
            <a:avLst/>
            <a:gdLst/>
            <a:ahLst/>
            <a:cxnLst/>
            <a:rect l="l" t="t" r="r" b="b"/>
            <a:pathLst>
              <a:path w="15120000" h="21384000">
                <a:moveTo>
                  <a:pt x="0" y="0"/>
                </a:moveTo>
                <a:lnTo>
                  <a:pt x="15120000" y="0"/>
                </a:lnTo>
                <a:lnTo>
                  <a:pt x="15120000" y="21384000"/>
                </a:lnTo>
                <a:lnTo>
                  <a:pt x="0" y="21384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9129" t="-77908" r="-22811" b="-68243"/>
            </a:stretch>
          </a:blipFill>
        </p:spPr>
        <p:txBody>
          <a:bodyPr/>
          <a:lstStyle/>
          <a:p>
            <a:pPr algn="ctr"/>
            <a:endParaRPr lang="it-IT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ED5CAB41-2F1A-2EBA-E3DA-F47D4892F9C4}"/>
              </a:ext>
            </a:extLst>
          </p:cNvPr>
          <p:cNvSpPr/>
          <p:nvPr/>
        </p:nvSpPr>
        <p:spPr>
          <a:xfrm rot="2426161">
            <a:off x="-2658588" y="3489244"/>
            <a:ext cx="23972581" cy="5056035"/>
          </a:xfrm>
          <a:custGeom>
            <a:avLst/>
            <a:gdLst/>
            <a:ahLst/>
            <a:cxnLst/>
            <a:rect l="l" t="t" r="r" b="b"/>
            <a:pathLst>
              <a:path w="23972581" h="5056035">
                <a:moveTo>
                  <a:pt x="0" y="0"/>
                </a:moveTo>
                <a:lnTo>
                  <a:pt x="23972582" y="0"/>
                </a:lnTo>
                <a:lnTo>
                  <a:pt x="23972582" y="5056036"/>
                </a:lnTo>
                <a:lnTo>
                  <a:pt x="0" y="505603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 dirty="0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73756179-23FC-CF04-D53E-9BBB28D556D8}"/>
              </a:ext>
            </a:extLst>
          </p:cNvPr>
          <p:cNvSpPr/>
          <p:nvPr/>
        </p:nvSpPr>
        <p:spPr>
          <a:xfrm rot="1887737" flipH="1" flipV="1">
            <a:off x="-2933167" y="15144120"/>
            <a:ext cx="20614476" cy="3278029"/>
          </a:xfrm>
          <a:custGeom>
            <a:avLst/>
            <a:gdLst/>
            <a:ahLst/>
            <a:cxnLst/>
            <a:rect l="l" t="t" r="r" b="b"/>
            <a:pathLst>
              <a:path w="15542380" h="3278029">
                <a:moveTo>
                  <a:pt x="15542380" y="3278029"/>
                </a:moveTo>
                <a:lnTo>
                  <a:pt x="0" y="3278029"/>
                </a:lnTo>
                <a:lnTo>
                  <a:pt x="0" y="0"/>
                </a:lnTo>
                <a:lnTo>
                  <a:pt x="15542380" y="0"/>
                </a:lnTo>
                <a:lnTo>
                  <a:pt x="15542380" y="3278029"/>
                </a:lnTo>
                <a:close/>
              </a:path>
            </a:pathLst>
          </a:custGeom>
          <a:blipFill>
            <a:blip r:embed="rId3">
              <a:alphaModFix amt="65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6" name="Sottotitolo 2">
            <a:extLst>
              <a:ext uri="{FF2B5EF4-FFF2-40B4-BE49-F238E27FC236}">
                <a16:creationId xmlns:a16="http://schemas.microsoft.com/office/drawing/2014/main" id="{47D56F7C-7F46-5500-12C6-D59E1968EB9D}"/>
              </a:ext>
            </a:extLst>
          </p:cNvPr>
          <p:cNvSpPr txBox="1">
            <a:spLocks/>
          </p:cNvSpPr>
          <p:nvPr/>
        </p:nvSpPr>
        <p:spPr>
          <a:xfrm>
            <a:off x="517769" y="7529348"/>
            <a:ext cx="7882762" cy="165776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it-IT" sz="6600" dirty="0"/>
          </a:p>
        </p:txBody>
      </p:sp>
      <p:sp>
        <p:nvSpPr>
          <p:cNvPr id="10" name="Sottotitolo 2">
            <a:extLst>
              <a:ext uri="{FF2B5EF4-FFF2-40B4-BE49-F238E27FC236}">
                <a16:creationId xmlns:a16="http://schemas.microsoft.com/office/drawing/2014/main" id="{012EB112-4A70-E1E0-4399-C0C53354C0B1}"/>
              </a:ext>
            </a:extLst>
          </p:cNvPr>
          <p:cNvSpPr txBox="1">
            <a:spLocks/>
          </p:cNvSpPr>
          <p:nvPr/>
        </p:nvSpPr>
        <p:spPr>
          <a:xfrm>
            <a:off x="464038" y="10422480"/>
            <a:ext cx="7882762" cy="165776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it-IT" sz="6600" dirty="0"/>
          </a:p>
        </p:txBody>
      </p:sp>
      <p:sp>
        <p:nvSpPr>
          <p:cNvPr id="14" name="Sottotitolo 2">
            <a:extLst>
              <a:ext uri="{FF2B5EF4-FFF2-40B4-BE49-F238E27FC236}">
                <a16:creationId xmlns:a16="http://schemas.microsoft.com/office/drawing/2014/main" id="{CF1B1518-4D41-FC0B-F16A-906FC8924D4F}"/>
              </a:ext>
            </a:extLst>
          </p:cNvPr>
          <p:cNvSpPr txBox="1">
            <a:spLocks/>
          </p:cNvSpPr>
          <p:nvPr/>
        </p:nvSpPr>
        <p:spPr>
          <a:xfrm>
            <a:off x="464038" y="13220652"/>
            <a:ext cx="7882762" cy="165776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it-IT" sz="6600" dirty="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ED04D3B3-B92A-8011-0EFC-7E281F14CD49}"/>
              </a:ext>
            </a:extLst>
          </p:cNvPr>
          <p:cNvSpPr txBox="1"/>
          <p:nvPr/>
        </p:nvSpPr>
        <p:spPr>
          <a:xfrm>
            <a:off x="777215" y="3678853"/>
            <a:ext cx="13193712" cy="141269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4800" b="1" dirty="0" err="1"/>
              <a:t>SDGs</a:t>
            </a:r>
            <a:r>
              <a:rPr lang="it-IT" sz="4800" b="1" dirty="0"/>
              <a:t>:</a:t>
            </a:r>
          </a:p>
          <a:p>
            <a:r>
              <a:rPr lang="it-IT" sz="4800" dirty="0"/>
              <a:t>I </a:t>
            </a:r>
            <a:r>
              <a:rPr lang="it-IT" sz="4800" dirty="0" err="1"/>
              <a:t>would</a:t>
            </a:r>
            <a:r>
              <a:rPr lang="it-IT" sz="4800" dirty="0"/>
              <a:t> </a:t>
            </a:r>
            <a:r>
              <a:rPr lang="it-IT" sz="4800" dirty="0" err="1"/>
              <a:t>have</a:t>
            </a:r>
            <a:r>
              <a:rPr lang="it-IT" sz="4800" dirty="0"/>
              <a:t> </a:t>
            </a:r>
            <a:r>
              <a:rPr lang="it-IT" sz="4800" dirty="0" err="1"/>
              <a:t>liked</a:t>
            </a:r>
            <a:r>
              <a:rPr lang="it-IT" sz="4800" dirty="0"/>
              <a:t> the </a:t>
            </a:r>
            <a:r>
              <a:rPr lang="it-IT" sz="4800" dirty="0" err="1"/>
              <a:t>game’s</a:t>
            </a:r>
            <a:r>
              <a:rPr lang="it-IT" sz="4800" dirty="0"/>
              <a:t> </a:t>
            </a:r>
            <a:r>
              <a:rPr lang="it-IT" sz="4800" dirty="0" err="1"/>
              <a:t>underlying</a:t>
            </a:r>
            <a:r>
              <a:rPr lang="it-IT" sz="4800" dirty="0"/>
              <a:t> </a:t>
            </a:r>
            <a:r>
              <a:rPr lang="it-IT" sz="4800" dirty="0" err="1"/>
              <a:t>message</a:t>
            </a:r>
            <a:r>
              <a:rPr lang="it-IT" sz="4800" dirty="0"/>
              <a:t> to </a:t>
            </a:r>
            <a:r>
              <a:rPr lang="it-IT" sz="4800" dirty="0" err="1"/>
              <a:t>remain</a:t>
            </a:r>
            <a:r>
              <a:rPr lang="it-IT" sz="4800" dirty="0"/>
              <a:t> more in the background.</a:t>
            </a:r>
          </a:p>
          <a:p>
            <a:endParaRPr lang="it-IT" sz="4800" dirty="0"/>
          </a:p>
          <a:p>
            <a:r>
              <a:rPr lang="it-IT" sz="4800" b="1" dirty="0"/>
              <a:t>The Visual Style:</a:t>
            </a:r>
          </a:p>
          <a:p>
            <a:r>
              <a:rPr lang="it-IT" sz="4800" dirty="0"/>
              <a:t>The visual style </a:t>
            </a:r>
            <a:r>
              <a:rPr lang="it-IT" sz="4800" dirty="0" err="1"/>
              <a:t>was</a:t>
            </a:r>
            <a:r>
              <a:rPr lang="it-IT" sz="4800" dirty="0"/>
              <a:t> </a:t>
            </a:r>
            <a:r>
              <a:rPr lang="it-IT" sz="4800" dirty="0" err="1"/>
              <a:t>very</a:t>
            </a:r>
            <a:r>
              <a:rPr lang="it-IT" sz="4800" dirty="0"/>
              <a:t> </a:t>
            </a:r>
            <a:r>
              <a:rPr lang="it-IT" sz="4800" dirty="0" err="1"/>
              <a:t>rewarding</a:t>
            </a:r>
            <a:r>
              <a:rPr lang="it-IT" sz="4800" dirty="0"/>
              <a:t> </a:t>
            </a:r>
            <a:r>
              <a:rPr lang="it-IT" sz="4800" dirty="0" err="1"/>
              <a:t>because</a:t>
            </a:r>
            <a:r>
              <a:rPr lang="it-IT" sz="4800" dirty="0"/>
              <a:t> </a:t>
            </a:r>
            <a:r>
              <a:rPr lang="it-IT" sz="4800" dirty="0" err="1"/>
              <a:t>it</a:t>
            </a:r>
            <a:r>
              <a:rPr lang="it-IT" sz="4800" dirty="0"/>
              <a:t> </a:t>
            </a:r>
            <a:r>
              <a:rPr lang="it-IT" sz="4800" dirty="0" err="1"/>
              <a:t>allowed</a:t>
            </a:r>
            <a:r>
              <a:rPr lang="it-IT" sz="4800" dirty="0"/>
              <a:t> me to </a:t>
            </a:r>
            <a:r>
              <a:rPr lang="it-IT" sz="4800" dirty="0" err="1"/>
              <a:t>experiment</a:t>
            </a:r>
            <a:r>
              <a:rPr lang="it-IT" sz="4800" dirty="0"/>
              <a:t>, </a:t>
            </a:r>
            <a:r>
              <a:rPr lang="it-IT" sz="4800" dirty="0" err="1"/>
              <a:t>but</a:t>
            </a:r>
            <a:r>
              <a:rPr lang="it-IT" sz="4800" dirty="0"/>
              <a:t> </a:t>
            </a:r>
            <a:r>
              <a:rPr lang="it-IT" sz="4800" dirty="0" err="1"/>
              <a:t>it</a:t>
            </a:r>
            <a:r>
              <a:rPr lang="it-IT" sz="4800" dirty="0"/>
              <a:t> </a:t>
            </a:r>
            <a:r>
              <a:rPr lang="it-IT" sz="4800" dirty="0" err="1"/>
              <a:t>also</a:t>
            </a:r>
            <a:r>
              <a:rPr lang="it-IT" sz="4800" dirty="0"/>
              <a:t> </a:t>
            </a:r>
            <a:r>
              <a:rPr lang="it-IT" sz="4800" dirty="0" err="1"/>
              <a:t>had</a:t>
            </a:r>
            <a:r>
              <a:rPr lang="it-IT" sz="4800" dirty="0"/>
              <a:t> some </a:t>
            </a:r>
            <a:r>
              <a:rPr lang="it-IT" sz="4800" dirty="0" err="1"/>
              <a:t>drawbacks</a:t>
            </a:r>
            <a:r>
              <a:rPr lang="it-IT" sz="4800" dirty="0"/>
              <a:t>. </a:t>
            </a:r>
            <a:r>
              <a:rPr lang="it-IT" sz="4800" dirty="0" err="1"/>
              <a:t>Compared</a:t>
            </a:r>
            <a:r>
              <a:rPr lang="it-IT" sz="4800" dirty="0"/>
              <a:t> to working </a:t>
            </a:r>
            <a:r>
              <a:rPr lang="it-IT" sz="4800" dirty="0" err="1"/>
              <a:t>entirely</a:t>
            </a:r>
            <a:r>
              <a:rPr lang="it-IT" sz="4800" dirty="0"/>
              <a:t> on a PC, </a:t>
            </a:r>
            <a:r>
              <a:rPr lang="it-IT" sz="4800" dirty="0" err="1"/>
              <a:t>it</a:t>
            </a:r>
            <a:r>
              <a:rPr lang="it-IT" sz="4800" dirty="0"/>
              <a:t> </a:t>
            </a:r>
            <a:r>
              <a:rPr lang="it-IT" sz="4800" dirty="0" err="1"/>
              <a:t>required</a:t>
            </a:r>
            <a:r>
              <a:rPr lang="it-IT" sz="4800" dirty="0"/>
              <a:t> a </a:t>
            </a:r>
            <a:r>
              <a:rPr lang="it-IT" sz="4800" dirty="0" err="1"/>
              <a:t>much</a:t>
            </a:r>
            <a:r>
              <a:rPr lang="it-IT" sz="4800" dirty="0"/>
              <a:t> </a:t>
            </a:r>
            <a:r>
              <a:rPr lang="it-IT" sz="4800" dirty="0" err="1"/>
              <a:t>larger</a:t>
            </a:r>
            <a:r>
              <a:rPr lang="it-IT" sz="4800" dirty="0"/>
              <a:t> </a:t>
            </a:r>
            <a:r>
              <a:rPr lang="it-IT" sz="4800" dirty="0" err="1"/>
              <a:t>amount</a:t>
            </a:r>
            <a:r>
              <a:rPr lang="it-IT" sz="4800" dirty="0"/>
              <a:t> of </a:t>
            </a:r>
            <a:r>
              <a:rPr lang="it-IT" sz="4800" dirty="0" err="1"/>
              <a:t>additional</a:t>
            </a:r>
            <a:r>
              <a:rPr lang="it-IT" sz="4800" dirty="0"/>
              <a:t> work. Level design </a:t>
            </a:r>
            <a:r>
              <a:rPr lang="it-IT" sz="4800" dirty="0" err="1"/>
              <a:t>was</a:t>
            </a:r>
            <a:r>
              <a:rPr lang="it-IT" sz="4800" dirty="0"/>
              <a:t> </a:t>
            </a:r>
            <a:r>
              <a:rPr lang="it-IT" sz="4800" dirty="0" err="1"/>
              <a:t>also</a:t>
            </a:r>
            <a:r>
              <a:rPr lang="it-IT" sz="4800" dirty="0"/>
              <a:t> more limited, </a:t>
            </a:r>
            <a:r>
              <a:rPr lang="it-IT" sz="4800" dirty="0" err="1"/>
              <a:t>since</a:t>
            </a:r>
            <a:r>
              <a:rPr lang="it-IT" sz="4800" dirty="0"/>
              <a:t> the </a:t>
            </a:r>
            <a:r>
              <a:rPr lang="it-IT" sz="4800" dirty="0" err="1"/>
              <a:t>levels</a:t>
            </a:r>
            <a:r>
              <a:rPr lang="it-IT" sz="4800" dirty="0"/>
              <a:t> </a:t>
            </a:r>
            <a:r>
              <a:rPr lang="it-IT" sz="4800" dirty="0" err="1"/>
              <a:t>could</a:t>
            </a:r>
            <a:r>
              <a:rPr lang="it-IT" sz="4800" dirty="0"/>
              <a:t> </a:t>
            </a:r>
            <a:r>
              <a:rPr lang="it-IT" sz="4800" dirty="0" err="1"/>
              <a:t>not</a:t>
            </a:r>
            <a:r>
              <a:rPr lang="it-IT" sz="4800" dirty="0"/>
              <a:t> be made </a:t>
            </a:r>
            <a:r>
              <a:rPr lang="it-IT" sz="4800" dirty="0" err="1"/>
              <a:t>too</a:t>
            </a:r>
            <a:r>
              <a:rPr lang="it-IT" sz="4800" dirty="0"/>
              <a:t> </a:t>
            </a:r>
            <a:r>
              <a:rPr lang="it-IT" sz="4800" dirty="0" err="1"/>
              <a:t>complex</a:t>
            </a:r>
            <a:r>
              <a:rPr lang="it-IT" sz="4800" dirty="0"/>
              <a:t>. In </a:t>
            </a:r>
            <a:r>
              <a:rPr lang="it-IT" sz="4800" dirty="0" err="1"/>
              <a:t>addition</a:t>
            </a:r>
            <a:r>
              <a:rPr lang="it-IT" sz="4800" dirty="0"/>
              <a:t>, </a:t>
            </a:r>
            <a:r>
              <a:rPr lang="it-IT" sz="4800" dirty="0" err="1"/>
              <a:t>scanned</a:t>
            </a:r>
            <a:r>
              <a:rPr lang="it-IT" sz="4800" dirty="0"/>
              <a:t> </a:t>
            </a:r>
            <a:r>
              <a:rPr lang="it-IT" sz="4800" dirty="0" err="1"/>
              <a:t>photos</a:t>
            </a:r>
            <a:r>
              <a:rPr lang="it-IT" sz="4800" dirty="0"/>
              <a:t> </a:t>
            </a:r>
            <a:r>
              <a:rPr lang="it-IT" sz="4800" dirty="0" err="1"/>
              <a:t>did</a:t>
            </a:r>
            <a:r>
              <a:rPr lang="it-IT" sz="4800" dirty="0"/>
              <a:t> </a:t>
            </a:r>
            <a:r>
              <a:rPr lang="it-IT" sz="4800" dirty="0" err="1"/>
              <a:t>not</a:t>
            </a:r>
            <a:r>
              <a:rPr lang="it-IT" sz="4800" dirty="0"/>
              <a:t> </a:t>
            </a:r>
            <a:r>
              <a:rPr lang="it-IT" sz="4800" dirty="0" err="1"/>
              <a:t>represent</a:t>
            </a:r>
            <a:r>
              <a:rPr lang="it-IT" sz="4800" dirty="0"/>
              <a:t> the </a:t>
            </a:r>
            <a:r>
              <a:rPr lang="it-IT" sz="4800" dirty="0" err="1"/>
              <a:t>drawings</a:t>
            </a:r>
            <a:r>
              <a:rPr lang="it-IT" sz="4800" dirty="0"/>
              <a:t> </a:t>
            </a:r>
            <a:r>
              <a:rPr lang="it-IT" sz="4800" dirty="0" err="1"/>
              <a:t>as</a:t>
            </a:r>
            <a:r>
              <a:rPr lang="it-IT" sz="4800" dirty="0"/>
              <a:t> </a:t>
            </a:r>
            <a:r>
              <a:rPr lang="it-IT" sz="4800" dirty="0" err="1"/>
              <a:t>well</a:t>
            </a:r>
            <a:r>
              <a:rPr lang="it-IT" sz="4800" dirty="0"/>
              <a:t> </a:t>
            </a:r>
            <a:r>
              <a:rPr lang="it-IT" sz="4800" dirty="0" err="1"/>
              <a:t>as</a:t>
            </a:r>
            <a:r>
              <a:rPr lang="it-IT" sz="4800" dirty="0"/>
              <a:t> </a:t>
            </a:r>
            <a:r>
              <a:rPr lang="it-IT" sz="4800" dirty="0" err="1"/>
              <a:t>they</a:t>
            </a:r>
            <a:r>
              <a:rPr lang="it-IT" sz="4800" dirty="0"/>
              <a:t> </a:t>
            </a:r>
            <a:r>
              <a:rPr lang="it-IT" sz="4800" dirty="0" err="1"/>
              <a:t>looked</a:t>
            </a:r>
            <a:r>
              <a:rPr lang="it-IT" sz="4800" dirty="0"/>
              <a:t> in </a:t>
            </a:r>
            <a:r>
              <a:rPr lang="it-IT" sz="4800" dirty="0" err="1"/>
              <a:t>person</a:t>
            </a:r>
            <a:r>
              <a:rPr lang="it-IT" sz="4800" dirty="0"/>
              <a:t>.</a:t>
            </a:r>
          </a:p>
          <a:p>
            <a:endParaRPr lang="it-IT" sz="4800" dirty="0"/>
          </a:p>
          <a:p>
            <a:r>
              <a:rPr lang="it-IT" sz="4800" b="1" dirty="0"/>
              <a:t>The Game </a:t>
            </a:r>
            <a:r>
              <a:rPr lang="it-IT" sz="4800" b="1" dirty="0" err="1"/>
              <a:t>Type</a:t>
            </a:r>
            <a:r>
              <a:rPr lang="it-IT" sz="4800" b="1" dirty="0"/>
              <a:t>:</a:t>
            </a:r>
          </a:p>
          <a:p>
            <a:r>
              <a:rPr lang="it-IT" sz="4800" dirty="0"/>
              <a:t>I </a:t>
            </a:r>
            <a:r>
              <a:rPr lang="it-IT" sz="4800" dirty="0" err="1"/>
              <a:t>would</a:t>
            </a:r>
            <a:r>
              <a:rPr lang="it-IT" sz="4800" dirty="0"/>
              <a:t> </a:t>
            </a:r>
            <a:r>
              <a:rPr lang="it-IT" sz="4800" dirty="0" err="1"/>
              <a:t>have</a:t>
            </a:r>
            <a:r>
              <a:rPr lang="it-IT" sz="4800" dirty="0"/>
              <a:t> </a:t>
            </a:r>
            <a:r>
              <a:rPr lang="it-IT" sz="4800" dirty="0" err="1"/>
              <a:t>liked</a:t>
            </a:r>
            <a:r>
              <a:rPr lang="it-IT" sz="4800" dirty="0"/>
              <a:t> to </a:t>
            </a:r>
            <a:r>
              <a:rPr lang="it-IT" sz="4800" dirty="0" err="1"/>
              <a:t>experiment</a:t>
            </a:r>
            <a:r>
              <a:rPr lang="it-IT" sz="4800" dirty="0"/>
              <a:t> more with Metroidvania </a:t>
            </a:r>
            <a:r>
              <a:rPr lang="it-IT" sz="4800" dirty="0" err="1"/>
              <a:t>elements</a:t>
            </a:r>
            <a:r>
              <a:rPr lang="it-IT" sz="4800" dirty="0"/>
              <a:t>. I </a:t>
            </a:r>
            <a:r>
              <a:rPr lang="it-IT" sz="4800" dirty="0" err="1"/>
              <a:t>am</a:t>
            </a:r>
            <a:r>
              <a:rPr lang="it-IT" sz="4800" dirty="0"/>
              <a:t> </a:t>
            </a:r>
            <a:r>
              <a:rPr lang="it-IT" sz="4800" dirty="0" err="1"/>
              <a:t>not</a:t>
            </a:r>
            <a:r>
              <a:rPr lang="it-IT" sz="4800" dirty="0"/>
              <a:t> </a:t>
            </a:r>
            <a:r>
              <a:rPr lang="it-IT" sz="4800" dirty="0" err="1"/>
              <a:t>fully</a:t>
            </a:r>
            <a:r>
              <a:rPr lang="it-IT" sz="4800" dirty="0"/>
              <a:t> </a:t>
            </a:r>
            <a:r>
              <a:rPr lang="it-IT" sz="4800" dirty="0" err="1"/>
              <a:t>satisfied</a:t>
            </a:r>
            <a:r>
              <a:rPr lang="it-IT" sz="4800" dirty="0"/>
              <a:t> with </a:t>
            </a:r>
            <a:r>
              <a:rPr lang="it-IT" sz="4800" dirty="0" err="1"/>
              <a:t>this</a:t>
            </a:r>
            <a:r>
              <a:rPr lang="it-IT" sz="4800" dirty="0"/>
              <a:t> </a:t>
            </a:r>
            <a:r>
              <a:rPr lang="it-IT" sz="4800" dirty="0" err="1"/>
              <a:t>aspect</a:t>
            </a:r>
            <a:r>
              <a:rPr lang="it-IT" sz="4800" dirty="0"/>
              <a:t>, </a:t>
            </a:r>
            <a:r>
              <a:rPr lang="it-IT" sz="4800" dirty="0" err="1"/>
              <a:t>but</a:t>
            </a:r>
            <a:r>
              <a:rPr lang="it-IT" sz="4800" dirty="0"/>
              <a:t> I </a:t>
            </a:r>
            <a:r>
              <a:rPr lang="it-IT" sz="4800" dirty="0" err="1"/>
              <a:t>chose</a:t>
            </a:r>
            <a:r>
              <a:rPr lang="it-IT" sz="4800" dirty="0"/>
              <a:t> </a:t>
            </a:r>
            <a:r>
              <a:rPr lang="it-IT" sz="4800" dirty="0" err="1"/>
              <a:t>not</a:t>
            </a:r>
            <a:r>
              <a:rPr lang="it-IT" sz="4800" dirty="0"/>
              <a:t> to </a:t>
            </a:r>
            <a:r>
              <a:rPr lang="it-IT" sz="4800" dirty="0" err="1"/>
              <a:t>push</a:t>
            </a:r>
            <a:r>
              <a:rPr lang="it-IT" sz="4800" dirty="0"/>
              <a:t> </a:t>
            </a:r>
            <a:r>
              <a:rPr lang="it-IT" sz="4800" dirty="0" err="1"/>
              <a:t>it</a:t>
            </a:r>
            <a:r>
              <a:rPr lang="it-IT" sz="4800" dirty="0"/>
              <a:t> </a:t>
            </a:r>
            <a:r>
              <a:rPr lang="it-IT" sz="4800" dirty="0" err="1"/>
              <a:t>further</a:t>
            </a:r>
            <a:r>
              <a:rPr lang="it-IT" sz="4800" dirty="0"/>
              <a:t> in </a:t>
            </a:r>
            <a:r>
              <a:rPr lang="it-IT" sz="4800" dirty="0" err="1"/>
              <a:t>order</a:t>
            </a:r>
            <a:r>
              <a:rPr lang="it-IT" sz="4800" dirty="0"/>
              <a:t> to </a:t>
            </a:r>
            <a:r>
              <a:rPr lang="it-IT" sz="4800" dirty="0" err="1"/>
              <a:t>avoid</a:t>
            </a:r>
            <a:r>
              <a:rPr lang="it-IT" sz="4800" dirty="0"/>
              <a:t> making the </a:t>
            </a:r>
            <a:r>
              <a:rPr lang="it-IT" sz="4800" dirty="0" err="1"/>
              <a:t>development</a:t>
            </a:r>
            <a:r>
              <a:rPr lang="it-IT" sz="4800" dirty="0"/>
              <a:t> </a:t>
            </a:r>
            <a:r>
              <a:rPr lang="it-IT" sz="4800" dirty="0" err="1"/>
              <a:t>too</a:t>
            </a:r>
            <a:r>
              <a:rPr lang="it-IT" sz="4800" dirty="0"/>
              <a:t> </a:t>
            </a:r>
            <a:r>
              <a:rPr lang="it-IT" sz="4800" dirty="0" err="1"/>
              <a:t>difficult</a:t>
            </a:r>
            <a:r>
              <a:rPr lang="it-IT" sz="4800" dirty="0"/>
              <a:t>.</a:t>
            </a:r>
          </a:p>
        </p:txBody>
      </p:sp>
      <p:sp>
        <p:nvSpPr>
          <p:cNvPr id="17" name="Titolo 1">
            <a:extLst>
              <a:ext uri="{FF2B5EF4-FFF2-40B4-BE49-F238E27FC236}">
                <a16:creationId xmlns:a16="http://schemas.microsoft.com/office/drawing/2014/main" id="{63848FA9-1669-797A-93D2-E3755B4C0DA6}"/>
              </a:ext>
            </a:extLst>
          </p:cNvPr>
          <p:cNvSpPr txBox="1">
            <a:spLocks/>
          </p:cNvSpPr>
          <p:nvPr/>
        </p:nvSpPr>
        <p:spPr>
          <a:xfrm>
            <a:off x="4588191" y="598129"/>
            <a:ext cx="10076746" cy="2499441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it-IT" sz="4800" b="1" dirty="0">
                <a:solidFill>
                  <a:srgbClr val="92D050"/>
                </a:solidFill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Roots of </a:t>
            </a:r>
            <a:r>
              <a:rPr lang="it-IT" sz="4800" b="1" dirty="0" err="1">
                <a:solidFill>
                  <a:srgbClr val="92D050"/>
                </a:solidFill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Iron</a:t>
            </a:r>
            <a:r>
              <a:rPr lang="it-IT" sz="4800" b="1" dirty="0">
                <a:solidFill>
                  <a:srgbClr val="92D050"/>
                </a:solidFill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:</a:t>
            </a:r>
          </a:p>
          <a:p>
            <a:pPr algn="l"/>
            <a:r>
              <a:rPr lang="it-IT" sz="9600" b="1" dirty="0" err="1">
                <a:solidFill>
                  <a:srgbClr val="92D050"/>
                </a:solidFill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Final</a:t>
            </a:r>
            <a:r>
              <a:rPr lang="it-IT" sz="9600" b="1" dirty="0">
                <a:solidFill>
                  <a:srgbClr val="92D050"/>
                </a:solidFill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 </a:t>
            </a:r>
            <a:r>
              <a:rPr lang="it-IT" sz="9600" b="1" dirty="0" err="1">
                <a:solidFill>
                  <a:srgbClr val="92D050"/>
                </a:solidFill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Thoughts</a:t>
            </a:r>
            <a:endParaRPr lang="it-IT" sz="9600" b="1" dirty="0">
              <a:solidFill>
                <a:srgbClr val="92D050"/>
              </a:solidFill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06983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716EB8-9F75-AB16-C2E9-F029251B2A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BDCC5C5B-A045-0437-D0DB-D3FAEFE60ADB}"/>
              </a:ext>
            </a:extLst>
          </p:cNvPr>
          <p:cNvSpPr/>
          <p:nvPr/>
        </p:nvSpPr>
        <p:spPr>
          <a:xfrm>
            <a:off x="0" y="0"/>
            <a:ext cx="15120000" cy="21384000"/>
          </a:xfrm>
          <a:custGeom>
            <a:avLst/>
            <a:gdLst/>
            <a:ahLst/>
            <a:cxnLst/>
            <a:rect l="l" t="t" r="r" b="b"/>
            <a:pathLst>
              <a:path w="15120000" h="21384000">
                <a:moveTo>
                  <a:pt x="0" y="0"/>
                </a:moveTo>
                <a:lnTo>
                  <a:pt x="15120000" y="0"/>
                </a:lnTo>
                <a:lnTo>
                  <a:pt x="15120000" y="21384000"/>
                </a:lnTo>
                <a:lnTo>
                  <a:pt x="0" y="21384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9129" t="-77908" r="-22811" b="-68243"/>
            </a:stretch>
          </a:blipFill>
        </p:spPr>
        <p:txBody>
          <a:bodyPr/>
          <a:lstStyle/>
          <a:p>
            <a:pPr algn="ctr"/>
            <a:endParaRPr lang="it-IT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EF68F95E-BCBC-F71D-C337-AA0AD19F2ABA}"/>
              </a:ext>
            </a:extLst>
          </p:cNvPr>
          <p:cNvSpPr/>
          <p:nvPr/>
        </p:nvSpPr>
        <p:spPr>
          <a:xfrm rot="2426161">
            <a:off x="-2658588" y="3489244"/>
            <a:ext cx="23972581" cy="5056035"/>
          </a:xfrm>
          <a:custGeom>
            <a:avLst/>
            <a:gdLst/>
            <a:ahLst/>
            <a:cxnLst/>
            <a:rect l="l" t="t" r="r" b="b"/>
            <a:pathLst>
              <a:path w="23972581" h="5056035">
                <a:moveTo>
                  <a:pt x="0" y="0"/>
                </a:moveTo>
                <a:lnTo>
                  <a:pt x="23972582" y="0"/>
                </a:lnTo>
                <a:lnTo>
                  <a:pt x="23972582" y="5056036"/>
                </a:lnTo>
                <a:lnTo>
                  <a:pt x="0" y="505603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 dirty="0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87BDA075-7201-8634-CA00-987147950A2E}"/>
              </a:ext>
            </a:extLst>
          </p:cNvPr>
          <p:cNvSpPr/>
          <p:nvPr/>
        </p:nvSpPr>
        <p:spPr>
          <a:xfrm rot="1887737" flipH="1" flipV="1">
            <a:off x="-2933167" y="15144120"/>
            <a:ext cx="20614476" cy="3278029"/>
          </a:xfrm>
          <a:custGeom>
            <a:avLst/>
            <a:gdLst/>
            <a:ahLst/>
            <a:cxnLst/>
            <a:rect l="l" t="t" r="r" b="b"/>
            <a:pathLst>
              <a:path w="15542380" h="3278029">
                <a:moveTo>
                  <a:pt x="15542380" y="3278029"/>
                </a:moveTo>
                <a:lnTo>
                  <a:pt x="0" y="3278029"/>
                </a:lnTo>
                <a:lnTo>
                  <a:pt x="0" y="0"/>
                </a:lnTo>
                <a:lnTo>
                  <a:pt x="15542380" y="0"/>
                </a:lnTo>
                <a:lnTo>
                  <a:pt x="15542380" y="3278029"/>
                </a:lnTo>
                <a:close/>
              </a:path>
            </a:pathLst>
          </a:custGeom>
          <a:blipFill>
            <a:blip r:embed="rId3">
              <a:alphaModFix amt="65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4" name="Titolo 1">
            <a:extLst>
              <a:ext uri="{FF2B5EF4-FFF2-40B4-BE49-F238E27FC236}">
                <a16:creationId xmlns:a16="http://schemas.microsoft.com/office/drawing/2014/main" id="{9E879305-78EB-1FAC-6B72-9D972B58ED51}"/>
              </a:ext>
            </a:extLst>
          </p:cNvPr>
          <p:cNvSpPr txBox="1">
            <a:spLocks/>
          </p:cNvSpPr>
          <p:nvPr/>
        </p:nvSpPr>
        <p:spPr>
          <a:xfrm>
            <a:off x="4203700" y="559360"/>
            <a:ext cx="11750591" cy="2499441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it-IT" sz="9600" b="1" dirty="0">
                <a:solidFill>
                  <a:srgbClr val="92D050"/>
                </a:solidFill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Some </a:t>
            </a:r>
            <a:r>
              <a:rPr lang="it-IT" sz="9600" b="1" dirty="0" err="1">
                <a:solidFill>
                  <a:srgbClr val="92D050"/>
                </a:solidFill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Other</a:t>
            </a:r>
            <a:r>
              <a:rPr lang="it-IT" sz="9600" b="1" dirty="0">
                <a:solidFill>
                  <a:srgbClr val="92D050"/>
                </a:solidFill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 </a:t>
            </a:r>
            <a:r>
              <a:rPr lang="it-IT" sz="9600" b="1" dirty="0" err="1">
                <a:solidFill>
                  <a:srgbClr val="92D050"/>
                </a:solidFill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Ideas</a:t>
            </a:r>
            <a:r>
              <a:rPr lang="it-IT" sz="9600" b="1" dirty="0">
                <a:solidFill>
                  <a:srgbClr val="92D050"/>
                </a:solidFill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 </a:t>
            </a:r>
          </a:p>
        </p:txBody>
      </p:sp>
      <p:sp>
        <p:nvSpPr>
          <p:cNvPr id="6" name="Sottotitolo 2">
            <a:extLst>
              <a:ext uri="{FF2B5EF4-FFF2-40B4-BE49-F238E27FC236}">
                <a16:creationId xmlns:a16="http://schemas.microsoft.com/office/drawing/2014/main" id="{D172C737-00E8-9DB9-9C28-52004E02C672}"/>
              </a:ext>
            </a:extLst>
          </p:cNvPr>
          <p:cNvSpPr txBox="1">
            <a:spLocks/>
          </p:cNvSpPr>
          <p:nvPr/>
        </p:nvSpPr>
        <p:spPr>
          <a:xfrm>
            <a:off x="-104241" y="4017782"/>
            <a:ext cx="15120000" cy="165776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it-IT" sz="6600" dirty="0"/>
              <a:t>My First </a:t>
            </a:r>
            <a:r>
              <a:rPr lang="it-IT" sz="6600" dirty="0" err="1"/>
              <a:t>Try</a:t>
            </a:r>
            <a:r>
              <a:rPr lang="it-IT" sz="6600" dirty="0"/>
              <a:t> </a:t>
            </a:r>
            <a:r>
              <a:rPr lang="it-IT" sz="6600" dirty="0" err="1"/>
              <a:t>at</a:t>
            </a:r>
            <a:r>
              <a:rPr lang="it-IT" sz="6600" dirty="0"/>
              <a:t> Game Development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D37CD3EB-8CF4-852A-265A-9BFD15B943AE}"/>
              </a:ext>
            </a:extLst>
          </p:cNvPr>
          <p:cNvSpPr txBox="1"/>
          <p:nvPr/>
        </p:nvSpPr>
        <p:spPr>
          <a:xfrm>
            <a:off x="961857" y="5989608"/>
            <a:ext cx="12824428" cy="111722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it-IT" sz="4800" dirty="0" err="1"/>
              <a:t>This</a:t>
            </a:r>
            <a:r>
              <a:rPr lang="it-IT" sz="4800" dirty="0"/>
              <a:t> </a:t>
            </a:r>
            <a:r>
              <a:rPr lang="it-IT" sz="4800" dirty="0" err="1"/>
              <a:t>is</a:t>
            </a:r>
            <a:r>
              <a:rPr lang="it-IT" sz="4800" dirty="0"/>
              <a:t> the first game I </a:t>
            </a:r>
            <a:r>
              <a:rPr lang="it-IT" sz="4800" dirty="0" err="1"/>
              <a:t>have</a:t>
            </a:r>
            <a:r>
              <a:rPr lang="it-IT" sz="4800" dirty="0"/>
              <a:t> </a:t>
            </a:r>
            <a:r>
              <a:rPr lang="it-IT" sz="4800" dirty="0" err="1"/>
              <a:t>worked</a:t>
            </a:r>
            <a:r>
              <a:rPr lang="it-IT" sz="4800" dirty="0"/>
              <a:t> on for </a:t>
            </a:r>
            <a:r>
              <a:rPr lang="it-IT" sz="4800" dirty="0" err="1"/>
              <a:t>which</a:t>
            </a:r>
            <a:r>
              <a:rPr lang="it-IT" sz="4800" dirty="0"/>
              <a:t> I </a:t>
            </a:r>
            <a:r>
              <a:rPr lang="it-IT" sz="4800" dirty="0" err="1"/>
              <a:t>managed</a:t>
            </a:r>
            <a:r>
              <a:rPr lang="it-IT" sz="4800" dirty="0"/>
              <a:t> to complete the </a:t>
            </a:r>
            <a:r>
              <a:rPr lang="it-IT" sz="4800" dirty="0" err="1"/>
              <a:t>basic</a:t>
            </a:r>
            <a:r>
              <a:rPr lang="it-IT" sz="4800" dirty="0"/>
              <a:t> </a:t>
            </a:r>
            <a:r>
              <a:rPr lang="it-IT" sz="4800" dirty="0" err="1"/>
              <a:t>structure</a:t>
            </a:r>
            <a:r>
              <a:rPr lang="it-IT" sz="4800" dirty="0"/>
              <a:t>. </a:t>
            </a:r>
          </a:p>
          <a:p>
            <a:pPr algn="just"/>
            <a:endParaRPr lang="it-IT" sz="4800" dirty="0"/>
          </a:p>
          <a:p>
            <a:pPr algn="just"/>
            <a:r>
              <a:rPr lang="it-IT" sz="4800" dirty="0"/>
              <a:t>In the </a:t>
            </a:r>
            <a:r>
              <a:rPr lang="it-IT" sz="4800" dirty="0" err="1"/>
              <a:t>past</a:t>
            </a:r>
            <a:r>
              <a:rPr lang="it-IT" sz="4800" dirty="0"/>
              <a:t>, I </a:t>
            </a:r>
            <a:r>
              <a:rPr lang="it-IT" sz="4800" dirty="0" err="1"/>
              <a:t>tried</a:t>
            </a:r>
            <a:r>
              <a:rPr lang="it-IT" sz="4800" dirty="0"/>
              <a:t> to work on </a:t>
            </a:r>
            <a:r>
              <a:rPr lang="it-IT" sz="4800" dirty="0" err="1"/>
              <a:t>another</a:t>
            </a:r>
            <a:r>
              <a:rPr lang="it-IT" sz="4800" dirty="0"/>
              <a:t> project, </a:t>
            </a:r>
            <a:r>
              <a:rPr lang="it-IT" sz="4800" dirty="0" err="1"/>
              <a:t>but</a:t>
            </a:r>
            <a:r>
              <a:rPr lang="it-IT" sz="4800" dirty="0"/>
              <a:t> the idea </a:t>
            </a:r>
            <a:r>
              <a:rPr lang="it-IT" sz="4800" dirty="0" err="1"/>
              <a:t>was</a:t>
            </a:r>
            <a:r>
              <a:rPr lang="it-IT" sz="4800" dirty="0"/>
              <a:t> </a:t>
            </a:r>
            <a:r>
              <a:rPr lang="it-IT" sz="4800" dirty="0" err="1"/>
              <a:t>too</a:t>
            </a:r>
            <a:r>
              <a:rPr lang="it-IT" sz="4800" dirty="0"/>
              <a:t> </a:t>
            </a:r>
            <a:r>
              <a:rPr lang="it-IT" sz="4800" dirty="0" err="1"/>
              <a:t>complex</a:t>
            </a:r>
            <a:r>
              <a:rPr lang="it-IT" sz="4800" dirty="0"/>
              <a:t> and </a:t>
            </a:r>
            <a:r>
              <a:rPr lang="it-IT" sz="4800" dirty="0" err="1"/>
              <a:t>unclear</a:t>
            </a:r>
            <a:r>
              <a:rPr lang="it-IT" sz="4800" dirty="0"/>
              <a:t>, and I </a:t>
            </a:r>
            <a:r>
              <a:rPr lang="it-IT" sz="4800" dirty="0" err="1"/>
              <a:t>struggled</a:t>
            </a:r>
            <a:r>
              <a:rPr lang="it-IT" sz="4800" dirty="0"/>
              <a:t> to </a:t>
            </a:r>
            <a:r>
              <a:rPr lang="it-IT" sz="4800" dirty="0" err="1"/>
              <a:t>understand</a:t>
            </a:r>
            <a:r>
              <a:rPr lang="it-IT" sz="4800" dirty="0"/>
              <a:t> </a:t>
            </a:r>
            <a:r>
              <a:rPr lang="it-IT" sz="4800" dirty="0" err="1"/>
              <a:t>how</a:t>
            </a:r>
            <a:r>
              <a:rPr lang="it-IT" sz="4800" dirty="0"/>
              <a:t> to </a:t>
            </a:r>
            <a:r>
              <a:rPr lang="it-IT" sz="4800" dirty="0" err="1"/>
              <a:t>implement</a:t>
            </a:r>
            <a:r>
              <a:rPr lang="it-IT" sz="4800" dirty="0"/>
              <a:t> </a:t>
            </a:r>
            <a:r>
              <a:rPr lang="it-IT" sz="4800" dirty="0" err="1"/>
              <a:t>it</a:t>
            </a:r>
            <a:r>
              <a:rPr lang="it-IT" sz="4800" dirty="0"/>
              <a:t> in a game </a:t>
            </a:r>
            <a:r>
              <a:rPr lang="it-IT" sz="4800" dirty="0" err="1"/>
              <a:t>engine</a:t>
            </a:r>
            <a:r>
              <a:rPr lang="it-IT" sz="4800" dirty="0"/>
              <a:t>.</a:t>
            </a:r>
          </a:p>
          <a:p>
            <a:pPr algn="just"/>
            <a:endParaRPr lang="it-IT" sz="4800" dirty="0"/>
          </a:p>
          <a:p>
            <a:pPr algn="just"/>
            <a:r>
              <a:rPr lang="it-IT" sz="4800" dirty="0"/>
              <a:t>The </a:t>
            </a:r>
            <a:r>
              <a:rPr lang="it-IT" sz="4800" dirty="0" err="1"/>
              <a:t>original</a:t>
            </a:r>
            <a:r>
              <a:rPr lang="it-IT" sz="4800" dirty="0"/>
              <a:t> concept </a:t>
            </a:r>
            <a:r>
              <a:rPr lang="it-IT" sz="4800" dirty="0" err="1"/>
              <a:t>was</a:t>
            </a:r>
            <a:r>
              <a:rPr lang="it-IT" sz="4800" dirty="0"/>
              <a:t> a game </a:t>
            </a:r>
            <a:r>
              <a:rPr lang="it-IT" sz="4800" dirty="0" err="1"/>
              <a:t>where</a:t>
            </a:r>
            <a:r>
              <a:rPr lang="it-IT" sz="4800" dirty="0"/>
              <a:t> the </a:t>
            </a:r>
            <a:r>
              <a:rPr lang="it-IT" sz="4800" dirty="0" err="1"/>
              <a:t>character</a:t>
            </a:r>
            <a:r>
              <a:rPr lang="it-IT" sz="4800" dirty="0"/>
              <a:t> </a:t>
            </a:r>
            <a:r>
              <a:rPr lang="it-IT" sz="4800" dirty="0" err="1"/>
              <a:t>could</a:t>
            </a:r>
            <a:r>
              <a:rPr lang="it-IT" sz="4800" dirty="0"/>
              <a:t> </a:t>
            </a:r>
            <a:r>
              <a:rPr lang="it-IT" sz="4800" dirty="0" err="1"/>
              <a:t>not</a:t>
            </a:r>
            <a:r>
              <a:rPr lang="it-IT" sz="4800" dirty="0"/>
              <a:t> </a:t>
            </a:r>
            <a:r>
              <a:rPr lang="it-IT" sz="4800" dirty="0" err="1"/>
              <a:t>move</a:t>
            </a:r>
            <a:r>
              <a:rPr lang="it-IT" sz="4800" dirty="0"/>
              <a:t> </a:t>
            </a:r>
            <a:r>
              <a:rPr lang="it-IT" sz="4800" dirty="0" err="1"/>
              <a:t>freely</a:t>
            </a:r>
            <a:r>
              <a:rPr lang="it-IT" sz="4800" dirty="0"/>
              <a:t>. </a:t>
            </a:r>
            <a:r>
              <a:rPr lang="it-IT" sz="4800" dirty="0" err="1"/>
              <a:t>Instead</a:t>
            </a:r>
            <a:r>
              <a:rPr lang="it-IT" sz="4800" dirty="0"/>
              <a:t>, </a:t>
            </a:r>
            <a:r>
              <a:rPr lang="it-IT" sz="4800" dirty="0" err="1"/>
              <a:t>movement</a:t>
            </a:r>
            <a:r>
              <a:rPr lang="it-IT" sz="4800" dirty="0"/>
              <a:t> </a:t>
            </a:r>
            <a:r>
              <a:rPr lang="it-IT" sz="4800" dirty="0" err="1"/>
              <a:t>was</a:t>
            </a:r>
            <a:r>
              <a:rPr lang="it-IT" sz="4800" dirty="0"/>
              <a:t> </a:t>
            </a:r>
            <a:r>
              <a:rPr lang="it-IT" sz="4800" dirty="0" err="1"/>
              <a:t>achieved</a:t>
            </a:r>
            <a:r>
              <a:rPr lang="it-IT" sz="4800" dirty="0"/>
              <a:t> by </a:t>
            </a:r>
            <a:r>
              <a:rPr lang="it-IT" sz="4800" dirty="0" err="1"/>
              <a:t>changing</a:t>
            </a:r>
            <a:r>
              <a:rPr lang="it-IT" sz="4800" dirty="0"/>
              <a:t> the </a:t>
            </a:r>
            <a:r>
              <a:rPr lang="it-IT" sz="4800" dirty="0" err="1"/>
              <a:t>level</a:t>
            </a:r>
            <a:r>
              <a:rPr lang="it-IT" sz="4800" dirty="0"/>
              <a:t> </a:t>
            </a:r>
            <a:r>
              <a:rPr lang="it-IT" sz="4800" dirty="0" err="1"/>
              <a:t>itself</a:t>
            </a:r>
            <a:r>
              <a:rPr lang="it-IT" sz="4800" dirty="0"/>
              <a:t>, </a:t>
            </a:r>
            <a:r>
              <a:rPr lang="it-IT" sz="4800" dirty="0" err="1"/>
              <a:t>which</a:t>
            </a:r>
            <a:r>
              <a:rPr lang="it-IT" sz="4800" dirty="0"/>
              <a:t> </a:t>
            </a:r>
            <a:r>
              <a:rPr lang="it-IT" sz="4800" dirty="0" err="1"/>
              <a:t>worked</a:t>
            </a:r>
            <a:r>
              <a:rPr lang="it-IT" sz="4800" dirty="0"/>
              <a:t> like a puzzle made of </a:t>
            </a:r>
            <a:r>
              <a:rPr lang="it-IT" sz="4800" dirty="0" err="1"/>
              <a:t>many</a:t>
            </a:r>
            <a:r>
              <a:rPr lang="it-IT" sz="4800" dirty="0"/>
              <a:t> small </a:t>
            </a:r>
            <a:r>
              <a:rPr lang="it-IT" sz="4800" dirty="0" err="1"/>
              <a:t>pieces</a:t>
            </a:r>
            <a:r>
              <a:rPr lang="it-IT" sz="4800" dirty="0"/>
              <a:t>. To </a:t>
            </a:r>
            <a:r>
              <a:rPr lang="it-IT" sz="4800" dirty="0" err="1"/>
              <a:t>defeat</a:t>
            </a:r>
            <a:r>
              <a:rPr lang="it-IT" sz="4800" dirty="0"/>
              <a:t> </a:t>
            </a:r>
            <a:r>
              <a:rPr lang="it-IT" sz="4800" dirty="0" err="1"/>
              <a:t>monsters</a:t>
            </a:r>
            <a:r>
              <a:rPr lang="it-IT" sz="4800" dirty="0"/>
              <a:t> and </a:t>
            </a:r>
            <a:r>
              <a:rPr lang="it-IT" sz="4800" dirty="0" err="1"/>
              <a:t>enemies</a:t>
            </a:r>
            <a:r>
              <a:rPr lang="it-IT" sz="4800" dirty="0"/>
              <a:t>, the player </a:t>
            </a:r>
            <a:r>
              <a:rPr lang="it-IT" sz="4800" dirty="0" err="1"/>
              <a:t>had</a:t>
            </a:r>
            <a:r>
              <a:rPr lang="it-IT" sz="4800" dirty="0"/>
              <a:t> to place </a:t>
            </a:r>
            <a:r>
              <a:rPr lang="it-IT" sz="4800" dirty="0" err="1"/>
              <a:t>them</a:t>
            </a:r>
            <a:r>
              <a:rPr lang="it-IT" sz="4800" dirty="0"/>
              <a:t> </a:t>
            </a:r>
            <a:r>
              <a:rPr lang="it-IT" sz="4800" dirty="0" err="1"/>
              <a:t>between</a:t>
            </a:r>
            <a:r>
              <a:rPr lang="it-IT" sz="4800" dirty="0"/>
              <a:t> </a:t>
            </a:r>
            <a:r>
              <a:rPr lang="it-IT" sz="4800" dirty="0" err="1"/>
              <a:t>two</a:t>
            </a:r>
            <a:r>
              <a:rPr lang="it-IT" sz="4800" dirty="0"/>
              <a:t> </a:t>
            </a:r>
            <a:r>
              <a:rPr lang="it-IT" sz="4800" dirty="0" err="1"/>
              <a:t>pieces</a:t>
            </a:r>
            <a:r>
              <a:rPr lang="it-IT" sz="4800" dirty="0"/>
              <a:t> of the </a:t>
            </a:r>
            <a:r>
              <a:rPr lang="it-IT" sz="4800" dirty="0" err="1"/>
              <a:t>level</a:t>
            </a:r>
            <a:r>
              <a:rPr lang="it-IT" sz="4800" dirty="0"/>
              <a:t> and separate </a:t>
            </a:r>
            <a:r>
              <a:rPr lang="it-IT" sz="4800" dirty="0" err="1"/>
              <a:t>those</a:t>
            </a:r>
            <a:r>
              <a:rPr lang="it-IT" sz="4800" dirty="0"/>
              <a:t> </a:t>
            </a:r>
            <a:r>
              <a:rPr lang="it-IT" sz="4800" dirty="0" err="1"/>
              <a:t>pieces</a:t>
            </a:r>
            <a:r>
              <a:rPr lang="it-IT" sz="4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23102122"/>
      </p:ext>
    </p:extLst>
  </p:cSld>
  <p:clrMapOvr>
    <a:masterClrMapping/>
  </p:clrMapOvr>
  <p:timing>
    <p:tnLst>
      <p:par>
        <p:cTn id="1" dur="indefinite" restart="never" nodeType="tmRoot">
          <p:childTnLst>
            <p:cmd cmd="playFrom(0.0)">
              <p:cBhvr>
                <p:cTn id="2"/>
                <p:tgtEl>
                  <p:sldTgt/>
                </p:tgtEl>
              </p:cBhvr>
            </p:cmd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86B046-10F6-A979-4F54-1E06B6BB50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EED6699F-F506-1D9A-EFF6-BE272E4A93D5}"/>
              </a:ext>
            </a:extLst>
          </p:cNvPr>
          <p:cNvSpPr/>
          <p:nvPr/>
        </p:nvSpPr>
        <p:spPr>
          <a:xfrm>
            <a:off x="0" y="0"/>
            <a:ext cx="15120000" cy="21384000"/>
          </a:xfrm>
          <a:custGeom>
            <a:avLst/>
            <a:gdLst/>
            <a:ahLst/>
            <a:cxnLst/>
            <a:rect l="l" t="t" r="r" b="b"/>
            <a:pathLst>
              <a:path w="15120000" h="21384000">
                <a:moveTo>
                  <a:pt x="0" y="0"/>
                </a:moveTo>
                <a:lnTo>
                  <a:pt x="15120000" y="0"/>
                </a:lnTo>
                <a:lnTo>
                  <a:pt x="15120000" y="21384000"/>
                </a:lnTo>
                <a:lnTo>
                  <a:pt x="0" y="21384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9129" t="-77908" r="-22811" b="-68243"/>
            </a:stretch>
          </a:blipFill>
        </p:spPr>
        <p:txBody>
          <a:bodyPr/>
          <a:lstStyle/>
          <a:p>
            <a:pPr algn="ctr"/>
            <a:endParaRPr lang="it-IT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697F166A-DD55-C23E-98B1-84CA6D1D72AA}"/>
              </a:ext>
            </a:extLst>
          </p:cNvPr>
          <p:cNvSpPr/>
          <p:nvPr/>
        </p:nvSpPr>
        <p:spPr>
          <a:xfrm rot="2426161">
            <a:off x="-2658588" y="3489244"/>
            <a:ext cx="23972581" cy="5056035"/>
          </a:xfrm>
          <a:custGeom>
            <a:avLst/>
            <a:gdLst/>
            <a:ahLst/>
            <a:cxnLst/>
            <a:rect l="l" t="t" r="r" b="b"/>
            <a:pathLst>
              <a:path w="23972581" h="5056035">
                <a:moveTo>
                  <a:pt x="0" y="0"/>
                </a:moveTo>
                <a:lnTo>
                  <a:pt x="23972582" y="0"/>
                </a:lnTo>
                <a:lnTo>
                  <a:pt x="23972582" y="5056036"/>
                </a:lnTo>
                <a:lnTo>
                  <a:pt x="0" y="505603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 dirty="0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4765118C-51A3-5F82-4656-DEDE4D878637}"/>
              </a:ext>
            </a:extLst>
          </p:cNvPr>
          <p:cNvSpPr/>
          <p:nvPr/>
        </p:nvSpPr>
        <p:spPr>
          <a:xfrm rot="1887737" flipH="1" flipV="1">
            <a:off x="-2933167" y="15144120"/>
            <a:ext cx="20614476" cy="3278029"/>
          </a:xfrm>
          <a:custGeom>
            <a:avLst/>
            <a:gdLst/>
            <a:ahLst/>
            <a:cxnLst/>
            <a:rect l="l" t="t" r="r" b="b"/>
            <a:pathLst>
              <a:path w="15542380" h="3278029">
                <a:moveTo>
                  <a:pt x="15542380" y="3278029"/>
                </a:moveTo>
                <a:lnTo>
                  <a:pt x="0" y="3278029"/>
                </a:lnTo>
                <a:lnTo>
                  <a:pt x="0" y="0"/>
                </a:lnTo>
                <a:lnTo>
                  <a:pt x="15542380" y="0"/>
                </a:lnTo>
                <a:lnTo>
                  <a:pt x="15542380" y="3278029"/>
                </a:lnTo>
                <a:close/>
              </a:path>
            </a:pathLst>
          </a:custGeom>
          <a:blipFill>
            <a:blip r:embed="rId3">
              <a:alphaModFix amt="65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4" name="Titolo 1">
            <a:extLst>
              <a:ext uri="{FF2B5EF4-FFF2-40B4-BE49-F238E27FC236}">
                <a16:creationId xmlns:a16="http://schemas.microsoft.com/office/drawing/2014/main" id="{CD1A7706-7D29-556E-DA8D-B51790475277}"/>
              </a:ext>
            </a:extLst>
          </p:cNvPr>
          <p:cNvSpPr txBox="1">
            <a:spLocks/>
          </p:cNvSpPr>
          <p:nvPr/>
        </p:nvSpPr>
        <p:spPr>
          <a:xfrm>
            <a:off x="4203700" y="559360"/>
            <a:ext cx="11750591" cy="2499441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it-IT" sz="9600" b="1" dirty="0">
                <a:solidFill>
                  <a:srgbClr val="92D050"/>
                </a:solidFill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Some </a:t>
            </a:r>
            <a:r>
              <a:rPr lang="it-IT" sz="9600" b="1" dirty="0" err="1">
                <a:solidFill>
                  <a:srgbClr val="92D050"/>
                </a:solidFill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Other</a:t>
            </a:r>
            <a:r>
              <a:rPr lang="it-IT" sz="9600" b="1" dirty="0">
                <a:solidFill>
                  <a:srgbClr val="92D050"/>
                </a:solidFill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 </a:t>
            </a:r>
            <a:r>
              <a:rPr lang="it-IT" sz="9600" b="1" dirty="0" err="1">
                <a:solidFill>
                  <a:srgbClr val="92D050"/>
                </a:solidFill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Ideas</a:t>
            </a:r>
            <a:r>
              <a:rPr lang="it-IT" sz="9600" b="1" dirty="0">
                <a:solidFill>
                  <a:srgbClr val="92D050"/>
                </a:solidFill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 </a:t>
            </a:r>
          </a:p>
        </p:txBody>
      </p:sp>
      <p:sp>
        <p:nvSpPr>
          <p:cNvPr id="6" name="Sottotitolo 2">
            <a:extLst>
              <a:ext uri="{FF2B5EF4-FFF2-40B4-BE49-F238E27FC236}">
                <a16:creationId xmlns:a16="http://schemas.microsoft.com/office/drawing/2014/main" id="{C5DF130D-9B8F-133A-D7C1-1251E5571503}"/>
              </a:ext>
            </a:extLst>
          </p:cNvPr>
          <p:cNvSpPr txBox="1">
            <a:spLocks/>
          </p:cNvSpPr>
          <p:nvPr/>
        </p:nvSpPr>
        <p:spPr>
          <a:xfrm>
            <a:off x="530547" y="3034843"/>
            <a:ext cx="9199181" cy="165776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6600" dirty="0"/>
              <a:t>Some </a:t>
            </a:r>
            <a:r>
              <a:rPr lang="it-IT" sz="6600" dirty="0" err="1"/>
              <a:t>Characters</a:t>
            </a:r>
            <a:r>
              <a:rPr lang="it-IT" sz="6600" dirty="0"/>
              <a:t> </a:t>
            </a:r>
            <a:r>
              <a:rPr lang="it-IT" sz="6600" dirty="0" err="1"/>
              <a:t>Ideas</a:t>
            </a:r>
            <a:r>
              <a:rPr lang="it-IT" sz="6600" dirty="0"/>
              <a:t> </a:t>
            </a:r>
          </a:p>
        </p:txBody>
      </p:sp>
      <p:pic>
        <p:nvPicPr>
          <p:cNvPr id="8" name="Immagine 7" descr="Immagine che contiene schizzo, disegno, Line art, Arte bambini&#10;&#10;Il contenuto generato dall'IA potrebbe non essere corretto.">
            <a:extLst>
              <a:ext uri="{FF2B5EF4-FFF2-40B4-BE49-F238E27FC236}">
                <a16:creationId xmlns:a16="http://schemas.microsoft.com/office/drawing/2014/main" id="{F38CB2A7-7F01-8D7D-33F5-6BBF93E152F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" t="-2770" r="12742" b="2770"/>
          <a:stretch>
            <a:fillRect/>
          </a:stretch>
        </p:blipFill>
        <p:spPr>
          <a:xfrm>
            <a:off x="7714077" y="4675730"/>
            <a:ext cx="6901503" cy="9249415"/>
          </a:xfrm>
          <a:prstGeom prst="rect">
            <a:avLst/>
          </a:prstGeom>
        </p:spPr>
      </p:pic>
      <p:pic>
        <p:nvPicPr>
          <p:cNvPr id="12" name="Immagine 11" descr="Immagine che contiene disegno, schizzo, arte, Arte bambini&#10;&#10;Il contenuto generato dall'IA potrebbe non essere corretto.">
            <a:extLst>
              <a:ext uri="{FF2B5EF4-FFF2-40B4-BE49-F238E27FC236}">
                <a16:creationId xmlns:a16="http://schemas.microsoft.com/office/drawing/2014/main" id="{4E6AEB1E-8F9F-52A3-E450-00BC2ADFB0F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481" y="4887830"/>
            <a:ext cx="6901503" cy="9810123"/>
          </a:xfrm>
          <a:prstGeom prst="rect">
            <a:avLst/>
          </a:prstGeom>
        </p:spPr>
      </p:pic>
      <p:pic>
        <p:nvPicPr>
          <p:cNvPr id="10" name="Immagine 9" descr="Immagine che contiene schizzo, Line art, illustrazione, Opera d'arte&#10;&#10;Il contenuto generato dall'IA potrebbe non essere corretto.">
            <a:extLst>
              <a:ext uri="{FF2B5EF4-FFF2-40B4-BE49-F238E27FC236}">
                <a16:creationId xmlns:a16="http://schemas.microsoft.com/office/drawing/2014/main" id="{39478088-5C36-FD56-716B-36D80A75724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13541">
            <a:off x="1623336" y="12741789"/>
            <a:ext cx="9908182" cy="6965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604680"/>
      </p:ext>
    </p:extLst>
  </p:cSld>
  <p:clrMapOvr>
    <a:masterClrMapping/>
  </p:clrMapOvr>
  <p:timing>
    <p:tnLst>
      <p:par>
        <p:cTn id="1" dur="indefinite" restart="never" nodeType="tmRoot">
          <p:childTnLst>
            <p:cmd cmd="playFrom(0.0)">
              <p:cBhvr>
                <p:cTn id="2"/>
                <p:tgtEl>
                  <p:sldTgt/>
                </p:tgtEl>
              </p:cBhvr>
            </p:cmd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3459E2-FCB0-E767-5FE5-7DE4AE0F4D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8E720BAD-AD0E-9170-91E4-EFB6D7707933}"/>
              </a:ext>
            </a:extLst>
          </p:cNvPr>
          <p:cNvSpPr/>
          <p:nvPr/>
        </p:nvSpPr>
        <p:spPr>
          <a:xfrm>
            <a:off x="0" y="-15169"/>
            <a:ext cx="15120000" cy="21384000"/>
          </a:xfrm>
          <a:custGeom>
            <a:avLst/>
            <a:gdLst/>
            <a:ahLst/>
            <a:cxnLst/>
            <a:rect l="l" t="t" r="r" b="b"/>
            <a:pathLst>
              <a:path w="15120000" h="21384000">
                <a:moveTo>
                  <a:pt x="0" y="0"/>
                </a:moveTo>
                <a:lnTo>
                  <a:pt x="15120000" y="0"/>
                </a:lnTo>
                <a:lnTo>
                  <a:pt x="15120000" y="21384000"/>
                </a:lnTo>
                <a:lnTo>
                  <a:pt x="0" y="21384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9129" t="-77908" r="-22811" b="-68243"/>
            </a:stretch>
          </a:blipFill>
        </p:spPr>
        <p:txBody>
          <a:bodyPr/>
          <a:lstStyle/>
          <a:p>
            <a:pPr algn="ctr"/>
            <a:r>
              <a:rPr lang="it-IT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S</a:t>
            </a:r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E324CB54-3C4E-3ECC-06A0-33113C3C380D}"/>
              </a:ext>
            </a:extLst>
          </p:cNvPr>
          <p:cNvSpPr/>
          <p:nvPr/>
        </p:nvSpPr>
        <p:spPr>
          <a:xfrm rot="1129233">
            <a:off x="-1244060" y="2760126"/>
            <a:ext cx="23972581" cy="5056035"/>
          </a:xfrm>
          <a:custGeom>
            <a:avLst/>
            <a:gdLst/>
            <a:ahLst/>
            <a:cxnLst/>
            <a:rect l="l" t="t" r="r" b="b"/>
            <a:pathLst>
              <a:path w="23972581" h="5056035">
                <a:moveTo>
                  <a:pt x="0" y="0"/>
                </a:moveTo>
                <a:lnTo>
                  <a:pt x="23972582" y="0"/>
                </a:lnTo>
                <a:lnTo>
                  <a:pt x="23972582" y="5056036"/>
                </a:lnTo>
                <a:lnTo>
                  <a:pt x="0" y="505603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5604CA94-6B1F-480A-EF85-54316D5C4C06}"/>
              </a:ext>
            </a:extLst>
          </p:cNvPr>
          <p:cNvSpPr/>
          <p:nvPr/>
        </p:nvSpPr>
        <p:spPr>
          <a:xfrm rot="2496517" flipH="1" flipV="1">
            <a:off x="-2958553" y="13389928"/>
            <a:ext cx="20614476" cy="3278029"/>
          </a:xfrm>
          <a:custGeom>
            <a:avLst/>
            <a:gdLst/>
            <a:ahLst/>
            <a:cxnLst/>
            <a:rect l="l" t="t" r="r" b="b"/>
            <a:pathLst>
              <a:path w="15542380" h="3278029">
                <a:moveTo>
                  <a:pt x="15542380" y="3278029"/>
                </a:moveTo>
                <a:lnTo>
                  <a:pt x="0" y="3278029"/>
                </a:lnTo>
                <a:lnTo>
                  <a:pt x="0" y="0"/>
                </a:lnTo>
                <a:lnTo>
                  <a:pt x="15542380" y="0"/>
                </a:lnTo>
                <a:lnTo>
                  <a:pt x="15542380" y="3278029"/>
                </a:lnTo>
                <a:close/>
              </a:path>
            </a:pathLst>
          </a:custGeom>
          <a:blipFill>
            <a:blip r:embed="rId3">
              <a:alphaModFix amt="65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4" name="Titolo 1">
            <a:extLst>
              <a:ext uri="{FF2B5EF4-FFF2-40B4-BE49-F238E27FC236}">
                <a16:creationId xmlns:a16="http://schemas.microsoft.com/office/drawing/2014/main" id="{5984E35A-7483-A3E5-40B8-6EE3643A87AE}"/>
              </a:ext>
            </a:extLst>
          </p:cNvPr>
          <p:cNvSpPr txBox="1">
            <a:spLocks/>
          </p:cNvSpPr>
          <p:nvPr/>
        </p:nvSpPr>
        <p:spPr>
          <a:xfrm>
            <a:off x="4588191" y="598129"/>
            <a:ext cx="10076746" cy="2499441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it-IT" sz="4800" b="1" dirty="0">
                <a:solidFill>
                  <a:srgbClr val="92D050"/>
                </a:solidFill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Roots of </a:t>
            </a:r>
            <a:r>
              <a:rPr lang="it-IT" sz="4800" b="1" dirty="0" err="1">
                <a:solidFill>
                  <a:srgbClr val="92D050"/>
                </a:solidFill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Iron</a:t>
            </a:r>
            <a:r>
              <a:rPr lang="it-IT" sz="4800" b="1" dirty="0">
                <a:solidFill>
                  <a:srgbClr val="92D050"/>
                </a:solidFill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:</a:t>
            </a:r>
          </a:p>
          <a:p>
            <a:pPr algn="l"/>
            <a:r>
              <a:rPr lang="it-IT" sz="9600" b="1" dirty="0">
                <a:solidFill>
                  <a:srgbClr val="92D050"/>
                </a:solidFill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My SDG Game</a:t>
            </a: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207B9DD9-7835-A342-BAE0-D229A6F119B1}"/>
              </a:ext>
            </a:extLst>
          </p:cNvPr>
          <p:cNvSpPr/>
          <p:nvPr/>
        </p:nvSpPr>
        <p:spPr>
          <a:xfrm>
            <a:off x="774700" y="5257886"/>
            <a:ext cx="3505200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it-IT" sz="9600" b="1" dirty="0" err="1">
                <a:ln/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SDGs</a:t>
            </a:r>
            <a:endParaRPr lang="it-IT" sz="9600" b="1" cap="none" spc="0" dirty="0">
              <a:ln/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Sottotitolo 2">
            <a:extLst>
              <a:ext uri="{FF2B5EF4-FFF2-40B4-BE49-F238E27FC236}">
                <a16:creationId xmlns:a16="http://schemas.microsoft.com/office/drawing/2014/main" id="{D8CB6B32-CD90-4FBF-C824-D6F2A316B871}"/>
              </a:ext>
            </a:extLst>
          </p:cNvPr>
          <p:cNvSpPr txBox="1">
            <a:spLocks/>
          </p:cNvSpPr>
          <p:nvPr/>
        </p:nvSpPr>
        <p:spPr>
          <a:xfrm>
            <a:off x="758216" y="7804597"/>
            <a:ext cx="11217884" cy="6953547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it-IT" sz="6600" dirty="0" err="1"/>
              <a:t>When</a:t>
            </a:r>
            <a:r>
              <a:rPr lang="it-IT" sz="6600" dirty="0"/>
              <a:t> the </a:t>
            </a:r>
            <a:r>
              <a:rPr lang="it-IT" sz="6600" dirty="0" err="1"/>
              <a:t>message</a:t>
            </a:r>
            <a:r>
              <a:rPr lang="it-IT" sz="6600" dirty="0"/>
              <a:t> </a:t>
            </a:r>
            <a:r>
              <a:rPr lang="it-IT" sz="6600" dirty="0" err="1"/>
              <a:t>you</a:t>
            </a:r>
            <a:r>
              <a:rPr lang="it-IT" sz="6600" dirty="0"/>
              <a:t> </a:t>
            </a:r>
            <a:r>
              <a:rPr lang="it-IT" sz="6600" dirty="0" err="1"/>
              <a:t>want</a:t>
            </a:r>
            <a:r>
              <a:rPr lang="it-IT" sz="6600" dirty="0"/>
              <a:t> to </a:t>
            </a:r>
            <a:r>
              <a:rPr lang="it-IT" sz="6600" dirty="0" err="1"/>
              <a:t>promote</a:t>
            </a:r>
            <a:r>
              <a:rPr lang="it-IT" sz="6600" dirty="0"/>
              <a:t> </a:t>
            </a:r>
            <a:r>
              <a:rPr lang="it-IT" sz="6600" dirty="0" err="1"/>
              <a:t>is</a:t>
            </a:r>
            <a:r>
              <a:rPr lang="it-IT" sz="6600" dirty="0"/>
              <a:t>  </a:t>
            </a:r>
            <a:r>
              <a:rPr lang="it-IT" sz="6600" dirty="0" err="1"/>
              <a:t>stronger</a:t>
            </a:r>
            <a:r>
              <a:rPr lang="it-IT" sz="6600" dirty="0"/>
              <a:t> </a:t>
            </a:r>
            <a:r>
              <a:rPr lang="it-IT" sz="6600" dirty="0" err="1"/>
              <a:t>than</a:t>
            </a:r>
            <a:r>
              <a:rPr lang="it-IT" sz="6600" dirty="0"/>
              <a:t> the game, </a:t>
            </a:r>
            <a:r>
              <a:rPr lang="it-IT" sz="6600" dirty="0" err="1"/>
              <a:t>it’s</a:t>
            </a:r>
            <a:r>
              <a:rPr lang="it-IT" sz="6600" dirty="0"/>
              <a:t> </a:t>
            </a:r>
            <a:r>
              <a:rPr lang="it-IT" sz="6600" dirty="0" err="1"/>
              <a:t>not</a:t>
            </a:r>
            <a:r>
              <a:rPr lang="it-IT" sz="6600" dirty="0"/>
              <a:t> a game, </a:t>
            </a:r>
            <a:r>
              <a:rPr lang="it-IT" sz="6600" dirty="0" err="1"/>
              <a:t>it’s</a:t>
            </a:r>
            <a:r>
              <a:rPr lang="it-IT" sz="6600" dirty="0"/>
              <a:t> </a:t>
            </a:r>
            <a:r>
              <a:rPr lang="it-IT" sz="6600" dirty="0" err="1"/>
              <a:t>only</a:t>
            </a:r>
            <a:r>
              <a:rPr lang="it-IT" sz="6600" dirty="0"/>
              <a:t> </a:t>
            </a:r>
            <a:r>
              <a:rPr lang="it-IT" sz="6600" dirty="0" err="1"/>
              <a:t>bad</a:t>
            </a:r>
            <a:r>
              <a:rPr lang="it-IT" sz="6600" dirty="0"/>
              <a:t> </a:t>
            </a:r>
            <a:r>
              <a:rPr lang="it-IT" sz="6600" dirty="0" err="1"/>
              <a:t>activism</a:t>
            </a:r>
            <a:r>
              <a:rPr lang="it-IT" sz="6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933705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F4971B-EE39-9042-E0DF-1C35DE82D0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E6CB6868-F074-7496-DE70-F436D7C5681A}"/>
              </a:ext>
            </a:extLst>
          </p:cNvPr>
          <p:cNvSpPr/>
          <p:nvPr/>
        </p:nvSpPr>
        <p:spPr>
          <a:xfrm>
            <a:off x="12700" y="-9900"/>
            <a:ext cx="15120000" cy="21384000"/>
          </a:xfrm>
          <a:custGeom>
            <a:avLst/>
            <a:gdLst/>
            <a:ahLst/>
            <a:cxnLst/>
            <a:rect l="l" t="t" r="r" b="b"/>
            <a:pathLst>
              <a:path w="15120000" h="21384000">
                <a:moveTo>
                  <a:pt x="0" y="0"/>
                </a:moveTo>
                <a:lnTo>
                  <a:pt x="15120000" y="0"/>
                </a:lnTo>
                <a:lnTo>
                  <a:pt x="15120000" y="21384000"/>
                </a:lnTo>
                <a:lnTo>
                  <a:pt x="0" y="21384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9129" t="-77908" r="-22811" b="-68243"/>
            </a:stretch>
          </a:blipFill>
        </p:spPr>
        <p:txBody>
          <a:bodyPr/>
          <a:lstStyle/>
          <a:p>
            <a:pPr algn="ctr"/>
            <a:endParaRPr lang="it-IT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292027F1-B2D6-051E-488F-79D244A49881}"/>
              </a:ext>
            </a:extLst>
          </p:cNvPr>
          <p:cNvSpPr/>
          <p:nvPr/>
        </p:nvSpPr>
        <p:spPr>
          <a:xfrm rot="1129233">
            <a:off x="-1244060" y="2760126"/>
            <a:ext cx="23972581" cy="5056035"/>
          </a:xfrm>
          <a:custGeom>
            <a:avLst/>
            <a:gdLst/>
            <a:ahLst/>
            <a:cxnLst/>
            <a:rect l="l" t="t" r="r" b="b"/>
            <a:pathLst>
              <a:path w="23972581" h="5056035">
                <a:moveTo>
                  <a:pt x="0" y="0"/>
                </a:moveTo>
                <a:lnTo>
                  <a:pt x="23972582" y="0"/>
                </a:lnTo>
                <a:lnTo>
                  <a:pt x="23972582" y="5056036"/>
                </a:lnTo>
                <a:lnTo>
                  <a:pt x="0" y="505603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A4A4CF15-674E-5E77-2190-41A26F394A72}"/>
              </a:ext>
            </a:extLst>
          </p:cNvPr>
          <p:cNvSpPr/>
          <p:nvPr/>
        </p:nvSpPr>
        <p:spPr>
          <a:xfrm rot="2496517" flipH="1" flipV="1">
            <a:off x="-2958553" y="13389928"/>
            <a:ext cx="20614476" cy="3278029"/>
          </a:xfrm>
          <a:custGeom>
            <a:avLst/>
            <a:gdLst/>
            <a:ahLst/>
            <a:cxnLst/>
            <a:rect l="l" t="t" r="r" b="b"/>
            <a:pathLst>
              <a:path w="15542380" h="3278029">
                <a:moveTo>
                  <a:pt x="15542380" y="3278029"/>
                </a:moveTo>
                <a:lnTo>
                  <a:pt x="0" y="3278029"/>
                </a:lnTo>
                <a:lnTo>
                  <a:pt x="0" y="0"/>
                </a:lnTo>
                <a:lnTo>
                  <a:pt x="15542380" y="0"/>
                </a:lnTo>
                <a:lnTo>
                  <a:pt x="15542380" y="3278029"/>
                </a:lnTo>
                <a:close/>
              </a:path>
            </a:pathLst>
          </a:custGeom>
          <a:blipFill>
            <a:blip r:embed="rId3">
              <a:alphaModFix amt="65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C357C883-1B42-557E-0300-E4239A83410E}"/>
              </a:ext>
            </a:extLst>
          </p:cNvPr>
          <p:cNvSpPr/>
          <p:nvPr/>
        </p:nvSpPr>
        <p:spPr>
          <a:xfrm>
            <a:off x="806467" y="11124086"/>
            <a:ext cx="6248400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it-IT" sz="9600" b="1" dirty="0" err="1">
                <a:ln/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Inspiration</a:t>
            </a:r>
            <a:endParaRPr lang="it-IT" sz="9600" b="1" cap="none" spc="0" dirty="0">
              <a:ln/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Titolo 1">
            <a:extLst>
              <a:ext uri="{FF2B5EF4-FFF2-40B4-BE49-F238E27FC236}">
                <a16:creationId xmlns:a16="http://schemas.microsoft.com/office/drawing/2014/main" id="{9054A302-270D-CDBC-44DF-822ED90BDF4A}"/>
              </a:ext>
            </a:extLst>
          </p:cNvPr>
          <p:cNvSpPr txBox="1">
            <a:spLocks/>
          </p:cNvSpPr>
          <p:nvPr/>
        </p:nvSpPr>
        <p:spPr>
          <a:xfrm>
            <a:off x="4588191" y="598129"/>
            <a:ext cx="10076746" cy="2499441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it-IT" sz="4800" b="1" dirty="0">
                <a:solidFill>
                  <a:srgbClr val="92D050"/>
                </a:solidFill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Roots of </a:t>
            </a:r>
            <a:r>
              <a:rPr lang="it-IT" sz="4800" b="1" dirty="0" err="1">
                <a:solidFill>
                  <a:srgbClr val="92D050"/>
                </a:solidFill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Iron</a:t>
            </a:r>
            <a:r>
              <a:rPr lang="it-IT" sz="4800" b="1" dirty="0">
                <a:solidFill>
                  <a:srgbClr val="92D050"/>
                </a:solidFill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:</a:t>
            </a:r>
          </a:p>
          <a:p>
            <a:pPr algn="l"/>
            <a:r>
              <a:rPr lang="it-IT" sz="9600" b="1" dirty="0">
                <a:solidFill>
                  <a:srgbClr val="92D050"/>
                </a:solidFill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My SDG Game</a:t>
            </a:r>
          </a:p>
        </p:txBody>
      </p:sp>
      <p:sp>
        <p:nvSpPr>
          <p:cNvPr id="10" name="Sottotitolo 2">
            <a:extLst>
              <a:ext uri="{FF2B5EF4-FFF2-40B4-BE49-F238E27FC236}">
                <a16:creationId xmlns:a16="http://schemas.microsoft.com/office/drawing/2014/main" id="{BAD60606-FC41-6263-E416-0B5A5E3BA4E8}"/>
              </a:ext>
            </a:extLst>
          </p:cNvPr>
          <p:cNvSpPr txBox="1">
            <a:spLocks/>
          </p:cNvSpPr>
          <p:nvPr/>
        </p:nvSpPr>
        <p:spPr>
          <a:xfrm>
            <a:off x="806467" y="13078451"/>
            <a:ext cx="12741884" cy="6953547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6600" dirty="0"/>
              <a:t>In a video I watched some time ago about the Tera Leak and discarded ideas from The Pokémon Company, I came across a concept inspired by Ainu folklore that really stuck with me. Later, it inspired me to create this game.</a:t>
            </a:r>
            <a:endParaRPr lang="it-IT" sz="6600" dirty="0"/>
          </a:p>
        </p:txBody>
      </p:sp>
      <p:pic>
        <p:nvPicPr>
          <p:cNvPr id="12" name="Immagine 11" descr="Immagine che contiene sciare, disegno, dipinto, arte&#10;&#10;Il contenuto generato dall'IA potrebbe non essere corretto.">
            <a:extLst>
              <a:ext uri="{FF2B5EF4-FFF2-40B4-BE49-F238E27FC236}">
                <a16:creationId xmlns:a16="http://schemas.microsoft.com/office/drawing/2014/main" id="{C4CBA5FD-D805-7AE7-0D05-DB14670D1E2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1960" y="4878449"/>
            <a:ext cx="10654135" cy="5172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1290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9F7DA2-5D46-1A50-8654-47008F3DAD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5A97842A-CE2A-5652-6D8F-1ABF517D422D}"/>
              </a:ext>
            </a:extLst>
          </p:cNvPr>
          <p:cNvSpPr/>
          <p:nvPr/>
        </p:nvSpPr>
        <p:spPr>
          <a:xfrm>
            <a:off x="0" y="-44638"/>
            <a:ext cx="15120000" cy="21384000"/>
          </a:xfrm>
          <a:custGeom>
            <a:avLst/>
            <a:gdLst/>
            <a:ahLst/>
            <a:cxnLst/>
            <a:rect l="l" t="t" r="r" b="b"/>
            <a:pathLst>
              <a:path w="15120000" h="21384000">
                <a:moveTo>
                  <a:pt x="0" y="0"/>
                </a:moveTo>
                <a:lnTo>
                  <a:pt x="15120000" y="0"/>
                </a:lnTo>
                <a:lnTo>
                  <a:pt x="15120000" y="21384000"/>
                </a:lnTo>
                <a:lnTo>
                  <a:pt x="0" y="21384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9129" t="-77908" r="-22811" b="-68243"/>
            </a:stretch>
          </a:blipFill>
        </p:spPr>
        <p:txBody>
          <a:bodyPr/>
          <a:lstStyle/>
          <a:p>
            <a:pPr marL="91440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ED770A6A-DDA5-6586-5536-ECCD33D71E4F}"/>
              </a:ext>
            </a:extLst>
          </p:cNvPr>
          <p:cNvSpPr/>
          <p:nvPr/>
        </p:nvSpPr>
        <p:spPr>
          <a:xfrm rot="1129233">
            <a:off x="-1244060" y="2760126"/>
            <a:ext cx="23972581" cy="5056035"/>
          </a:xfrm>
          <a:custGeom>
            <a:avLst/>
            <a:gdLst/>
            <a:ahLst/>
            <a:cxnLst/>
            <a:rect l="l" t="t" r="r" b="b"/>
            <a:pathLst>
              <a:path w="23972581" h="5056035">
                <a:moveTo>
                  <a:pt x="0" y="0"/>
                </a:moveTo>
                <a:lnTo>
                  <a:pt x="23972582" y="0"/>
                </a:lnTo>
                <a:lnTo>
                  <a:pt x="23972582" y="5056036"/>
                </a:lnTo>
                <a:lnTo>
                  <a:pt x="0" y="505603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29E30624-E253-51C5-0B41-5655103D7F97}"/>
              </a:ext>
            </a:extLst>
          </p:cNvPr>
          <p:cNvSpPr/>
          <p:nvPr/>
        </p:nvSpPr>
        <p:spPr>
          <a:xfrm rot="19967392" flipH="1" flipV="1">
            <a:off x="-2413865" y="13265752"/>
            <a:ext cx="20614476" cy="3278029"/>
          </a:xfrm>
          <a:custGeom>
            <a:avLst/>
            <a:gdLst/>
            <a:ahLst/>
            <a:cxnLst/>
            <a:rect l="l" t="t" r="r" b="b"/>
            <a:pathLst>
              <a:path w="15542380" h="3278029">
                <a:moveTo>
                  <a:pt x="15542380" y="3278029"/>
                </a:moveTo>
                <a:lnTo>
                  <a:pt x="0" y="3278029"/>
                </a:lnTo>
                <a:lnTo>
                  <a:pt x="0" y="0"/>
                </a:lnTo>
                <a:lnTo>
                  <a:pt x="15542380" y="0"/>
                </a:lnTo>
                <a:lnTo>
                  <a:pt x="15542380" y="3278029"/>
                </a:lnTo>
                <a:close/>
              </a:path>
            </a:pathLst>
          </a:custGeom>
          <a:blipFill>
            <a:blip r:embed="rId3">
              <a:alphaModFix amt="65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766F3751-B16F-0C8D-9B9C-4437FF804901}"/>
              </a:ext>
            </a:extLst>
          </p:cNvPr>
          <p:cNvSpPr/>
          <p:nvPr/>
        </p:nvSpPr>
        <p:spPr>
          <a:xfrm>
            <a:off x="764702" y="4305188"/>
            <a:ext cx="9829800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9600" b="1" i="0" u="none" strike="noStrike" kern="1200" cap="none" spc="0" normalizeH="0" baseline="0" noProof="0" dirty="0" err="1">
                <a:ln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lumMod val="50000"/>
                      <a:alpha val="40000"/>
                    </a:prstClr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Ideas</a:t>
            </a:r>
            <a:r>
              <a:rPr kumimoji="0" lang="it-IT" sz="9600" b="1" i="0" u="none" strike="noStrike" kern="1200" cap="none" spc="0" normalizeH="0" baseline="0" noProof="0" dirty="0">
                <a:ln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lumMod val="50000"/>
                      <a:alpha val="40000"/>
                    </a:prstClr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 and </a:t>
            </a:r>
            <a:r>
              <a:rPr kumimoji="0" lang="it-IT" sz="9600" b="1" i="0" u="none" strike="noStrike" kern="1200" cap="none" spc="0" normalizeH="0" baseline="0" noProof="0" dirty="0" err="1">
                <a:ln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lumMod val="50000"/>
                      <a:alpha val="40000"/>
                    </a:prstClr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Decision</a:t>
            </a:r>
            <a:r>
              <a:rPr kumimoji="0" lang="it-IT" sz="9600" b="1" i="0" u="none" strike="noStrike" kern="1200" cap="none" spc="0" normalizeH="0" baseline="0" noProof="0" dirty="0">
                <a:ln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lumMod val="50000"/>
                      <a:alpha val="40000"/>
                    </a:prstClr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 </a:t>
            </a:r>
          </a:p>
        </p:txBody>
      </p:sp>
      <p:sp>
        <p:nvSpPr>
          <p:cNvPr id="9" name="Sottotitolo 2">
            <a:extLst>
              <a:ext uri="{FF2B5EF4-FFF2-40B4-BE49-F238E27FC236}">
                <a16:creationId xmlns:a16="http://schemas.microsoft.com/office/drawing/2014/main" id="{9842CFDA-B787-11BF-B391-3E37ECE1B783}"/>
              </a:ext>
            </a:extLst>
          </p:cNvPr>
          <p:cNvSpPr txBox="1">
            <a:spLocks/>
          </p:cNvSpPr>
          <p:nvPr/>
        </p:nvSpPr>
        <p:spPr>
          <a:xfrm>
            <a:off x="764702" y="6195001"/>
            <a:ext cx="7882762" cy="165776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it-IT" sz="6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Graphic Style </a:t>
            </a:r>
          </a:p>
        </p:txBody>
      </p:sp>
      <p:sp>
        <p:nvSpPr>
          <p:cNvPr id="7" name="Titolo 1">
            <a:extLst>
              <a:ext uri="{FF2B5EF4-FFF2-40B4-BE49-F238E27FC236}">
                <a16:creationId xmlns:a16="http://schemas.microsoft.com/office/drawing/2014/main" id="{7FB11A20-E7FB-4F44-0A1B-56BC633A6A19}"/>
              </a:ext>
            </a:extLst>
          </p:cNvPr>
          <p:cNvSpPr txBox="1">
            <a:spLocks/>
          </p:cNvSpPr>
          <p:nvPr/>
        </p:nvSpPr>
        <p:spPr>
          <a:xfrm>
            <a:off x="4717432" y="516161"/>
            <a:ext cx="10076746" cy="2499441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4800" b="1" i="0" u="none" strike="noStrike" kern="120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Roots of </a:t>
            </a:r>
            <a:r>
              <a:rPr kumimoji="0" lang="it-IT" sz="4800" b="1" i="0" u="none" strike="noStrike" kern="1200" cap="none" spc="0" normalizeH="0" baseline="0" noProof="0" dirty="0" err="1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Iron</a:t>
            </a:r>
            <a:r>
              <a:rPr kumimoji="0" lang="it-IT" sz="4800" b="1" i="0" u="none" strike="noStrike" kern="120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9600" b="1" i="0" u="none" strike="noStrike" kern="120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My SDG Game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9180DF51-F4E3-C89F-F909-2BCDD9B0B75D}"/>
              </a:ext>
            </a:extLst>
          </p:cNvPr>
          <p:cNvSpPr txBox="1"/>
          <p:nvPr/>
        </p:nvSpPr>
        <p:spPr>
          <a:xfrm>
            <a:off x="764702" y="7365428"/>
            <a:ext cx="1247085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For the graphic style, I </a:t>
            </a:r>
            <a:r>
              <a:rPr kumimoji="0" lang="it-IT" sz="4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wanted</a:t>
            </a:r>
            <a:r>
              <a:rPr kumimoji="0" lang="it-IT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it-IT" sz="4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something</a:t>
            </a:r>
            <a:r>
              <a:rPr kumimoji="0" lang="it-IT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it-IT" sz="4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experimental</a:t>
            </a:r>
            <a:r>
              <a:rPr kumimoji="0" lang="it-IT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it-IT" sz="4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that</a:t>
            </a:r>
            <a:r>
              <a:rPr kumimoji="0" lang="it-IT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it-IT" sz="4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could</a:t>
            </a:r>
            <a:r>
              <a:rPr kumimoji="0" lang="it-IT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it-IT" sz="4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clearly</a:t>
            </a:r>
            <a:r>
              <a:rPr kumimoji="0" lang="it-IT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it-IT" sz="4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convey</a:t>
            </a:r>
            <a:r>
              <a:rPr kumimoji="0" lang="it-IT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the </a:t>
            </a:r>
            <a:r>
              <a:rPr kumimoji="0" lang="it-IT" sz="4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message</a:t>
            </a:r>
            <a:r>
              <a:rPr kumimoji="0" lang="it-IT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it-IT" sz="4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behind</a:t>
            </a:r>
            <a:r>
              <a:rPr kumimoji="0" lang="it-IT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the game. I </a:t>
            </a:r>
            <a:r>
              <a:rPr kumimoji="0" lang="it-IT" sz="4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decided</a:t>
            </a:r>
            <a:r>
              <a:rPr kumimoji="0" lang="it-IT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to create a visual style </a:t>
            </a:r>
            <a:r>
              <a:rPr kumimoji="0" lang="it-IT" sz="4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using</a:t>
            </a:r>
            <a:r>
              <a:rPr kumimoji="0" lang="it-IT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it-IT" sz="4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already-used</a:t>
            </a:r>
            <a:r>
              <a:rPr kumimoji="0" lang="it-IT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paper </a:t>
            </a:r>
            <a:r>
              <a:rPr kumimoji="0" lang="it-IT" sz="4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sheets</a:t>
            </a:r>
            <a:r>
              <a:rPr kumimoji="0" lang="it-IT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</a:t>
            </a:r>
            <a:r>
              <a:rPr kumimoji="0" lang="it-IT" sz="4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which</a:t>
            </a:r>
            <a:r>
              <a:rPr kumimoji="0" lang="it-IT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it-IT" sz="4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were</a:t>
            </a:r>
            <a:r>
              <a:rPr kumimoji="0" lang="it-IT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it-IT" sz="4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drawn</a:t>
            </a:r>
            <a:r>
              <a:rPr kumimoji="0" lang="it-IT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on to create the game </a:t>
            </a:r>
            <a:r>
              <a:rPr kumimoji="0" lang="it-IT" sz="4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elements</a:t>
            </a:r>
            <a:r>
              <a:rPr kumimoji="0" lang="it-IT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and </a:t>
            </a:r>
            <a:r>
              <a:rPr kumimoji="0" lang="it-IT" sz="4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then</a:t>
            </a:r>
            <a:r>
              <a:rPr lang="it-IT" sz="4400" dirty="0">
                <a:solidFill>
                  <a:prstClr val="black"/>
                </a:solidFill>
                <a:latin typeface="Calibri"/>
              </a:rPr>
              <a:t> </a:t>
            </a:r>
            <a:r>
              <a:rPr kumimoji="0" lang="it-IT" sz="4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scanned</a:t>
            </a:r>
            <a:r>
              <a:rPr kumimoji="0" lang="it-IT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and </a:t>
            </a:r>
            <a:r>
              <a:rPr lang="it-IT" sz="4400" dirty="0" err="1">
                <a:solidFill>
                  <a:prstClr val="black"/>
                </a:solidFill>
                <a:latin typeface="Calibri"/>
              </a:rPr>
              <a:t>transferred</a:t>
            </a:r>
            <a:r>
              <a:rPr lang="it-IT" sz="4400" dirty="0">
                <a:solidFill>
                  <a:prstClr val="black"/>
                </a:solidFill>
                <a:latin typeface="Calibri"/>
              </a:rPr>
              <a:t> </a:t>
            </a:r>
            <a:r>
              <a:rPr kumimoji="0" lang="it-IT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to the computer.</a:t>
            </a:r>
          </a:p>
        </p:txBody>
      </p:sp>
      <p:pic>
        <p:nvPicPr>
          <p:cNvPr id="8" name="Immagine 7" descr="Immagine che contiene testo, calligrafia, carta, cancelleria&#10;&#10;Il contenuto generato dall'IA potrebbe non essere corretto.">
            <a:extLst>
              <a:ext uri="{FF2B5EF4-FFF2-40B4-BE49-F238E27FC236}">
                <a16:creationId xmlns:a16="http://schemas.microsoft.com/office/drawing/2014/main" id="{BA039F2F-F5FD-A314-A9E7-3C9F9A490C3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39" t="10756" r="7747" b="7228"/>
          <a:stretch>
            <a:fillRect/>
          </a:stretch>
        </p:blipFill>
        <p:spPr>
          <a:xfrm>
            <a:off x="514132" y="13172117"/>
            <a:ext cx="8406599" cy="6032971"/>
          </a:xfrm>
          <a:prstGeom prst="rect">
            <a:avLst/>
          </a:prstGeom>
        </p:spPr>
      </p:pic>
      <p:pic>
        <p:nvPicPr>
          <p:cNvPr id="13" name="Immagine 12" descr="Immagine che contiene disegno, schizzo, testo, arte&#10;&#10;Il contenuto generato dall'IA potrebbe non essere corretto.">
            <a:extLst>
              <a:ext uri="{FF2B5EF4-FFF2-40B4-BE49-F238E27FC236}">
                <a16:creationId xmlns:a16="http://schemas.microsoft.com/office/drawing/2014/main" id="{2E1FBC47-532A-FD9A-135B-C6CB7D1B7DD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4" t="6052" r="8796" b="9916"/>
          <a:stretch>
            <a:fillRect/>
          </a:stretch>
        </p:blipFill>
        <p:spPr>
          <a:xfrm>
            <a:off x="5260345" y="16639194"/>
            <a:ext cx="6207284" cy="4408583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7197D85B-DD3E-E5A0-0339-B2B8A70CE83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88" t="4655" b="6509"/>
          <a:stretch>
            <a:fillRect/>
          </a:stretch>
        </p:blipFill>
        <p:spPr>
          <a:xfrm>
            <a:off x="7623556" y="11794334"/>
            <a:ext cx="6207285" cy="4446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68577"/>
      </p:ext>
    </p:extLst>
  </p:cSld>
  <p:clrMapOvr>
    <a:masterClrMapping/>
  </p:clrMapOvr>
  <p:timing>
    <p:tnLst>
      <p:par>
        <p:cTn id="1" dur="indefinite" restart="never" nodeType="tmRoot">
          <p:childTnLst>
            <p:cmd cmd="playFrom(0.0)">
              <p:cBhvr>
                <p:cTn id="2"/>
                <p:tgtEl>
                  <p:sldTgt/>
                </p:tgtEl>
              </p:cBhvr>
            </p:cmd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523419-9821-7704-4B8A-83A2A882DE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D4B80BBC-01DE-59CA-B0A2-F4A7AF4FDE99}"/>
              </a:ext>
            </a:extLst>
          </p:cNvPr>
          <p:cNvSpPr/>
          <p:nvPr/>
        </p:nvSpPr>
        <p:spPr>
          <a:xfrm>
            <a:off x="0" y="-44638"/>
            <a:ext cx="15120000" cy="21384000"/>
          </a:xfrm>
          <a:custGeom>
            <a:avLst/>
            <a:gdLst/>
            <a:ahLst/>
            <a:cxnLst/>
            <a:rect l="l" t="t" r="r" b="b"/>
            <a:pathLst>
              <a:path w="15120000" h="21384000">
                <a:moveTo>
                  <a:pt x="0" y="0"/>
                </a:moveTo>
                <a:lnTo>
                  <a:pt x="15120000" y="0"/>
                </a:lnTo>
                <a:lnTo>
                  <a:pt x="15120000" y="21384000"/>
                </a:lnTo>
                <a:lnTo>
                  <a:pt x="0" y="21384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9129" t="-77908" r="-22811" b="-68243"/>
            </a:stretch>
          </a:blipFill>
        </p:spPr>
        <p:txBody>
          <a:bodyPr/>
          <a:lstStyle/>
          <a:p>
            <a:pPr lvl="2"/>
            <a:endParaRPr lang="it-IT" dirty="0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8E0F0EA1-3AE6-6F8C-CECD-158DCD64A427}"/>
              </a:ext>
            </a:extLst>
          </p:cNvPr>
          <p:cNvSpPr/>
          <p:nvPr/>
        </p:nvSpPr>
        <p:spPr>
          <a:xfrm rot="1129233">
            <a:off x="-1244060" y="2760126"/>
            <a:ext cx="23972581" cy="5056035"/>
          </a:xfrm>
          <a:custGeom>
            <a:avLst/>
            <a:gdLst/>
            <a:ahLst/>
            <a:cxnLst/>
            <a:rect l="l" t="t" r="r" b="b"/>
            <a:pathLst>
              <a:path w="23972581" h="5056035">
                <a:moveTo>
                  <a:pt x="0" y="0"/>
                </a:moveTo>
                <a:lnTo>
                  <a:pt x="23972582" y="0"/>
                </a:lnTo>
                <a:lnTo>
                  <a:pt x="23972582" y="5056036"/>
                </a:lnTo>
                <a:lnTo>
                  <a:pt x="0" y="505603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A33E7CE0-D04B-2A4F-CC2C-3208E5212A19}"/>
              </a:ext>
            </a:extLst>
          </p:cNvPr>
          <p:cNvSpPr/>
          <p:nvPr/>
        </p:nvSpPr>
        <p:spPr>
          <a:xfrm rot="19967392" flipH="1" flipV="1">
            <a:off x="-2413865" y="13265752"/>
            <a:ext cx="20614476" cy="3278029"/>
          </a:xfrm>
          <a:custGeom>
            <a:avLst/>
            <a:gdLst/>
            <a:ahLst/>
            <a:cxnLst/>
            <a:rect l="l" t="t" r="r" b="b"/>
            <a:pathLst>
              <a:path w="15542380" h="3278029">
                <a:moveTo>
                  <a:pt x="15542380" y="3278029"/>
                </a:moveTo>
                <a:lnTo>
                  <a:pt x="0" y="3278029"/>
                </a:lnTo>
                <a:lnTo>
                  <a:pt x="0" y="0"/>
                </a:lnTo>
                <a:lnTo>
                  <a:pt x="15542380" y="0"/>
                </a:lnTo>
                <a:lnTo>
                  <a:pt x="15542380" y="3278029"/>
                </a:lnTo>
                <a:close/>
              </a:path>
            </a:pathLst>
          </a:custGeom>
          <a:blipFill>
            <a:blip r:embed="rId3">
              <a:alphaModFix amt="65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EC872B2B-7607-7823-0956-E12BFA01E61A}"/>
              </a:ext>
            </a:extLst>
          </p:cNvPr>
          <p:cNvSpPr/>
          <p:nvPr/>
        </p:nvSpPr>
        <p:spPr>
          <a:xfrm>
            <a:off x="764702" y="4305188"/>
            <a:ext cx="9829800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it-IT" sz="9600" b="1" dirty="0" err="1">
                <a:ln/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Ideas</a:t>
            </a:r>
            <a:r>
              <a:rPr lang="it-IT" sz="9600" b="1" dirty="0">
                <a:ln/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 and </a:t>
            </a:r>
            <a:r>
              <a:rPr lang="it-IT" sz="9600" b="1" dirty="0" err="1">
                <a:ln/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Decision</a:t>
            </a:r>
            <a:r>
              <a:rPr lang="it-IT" sz="9600" b="1" dirty="0">
                <a:ln/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 </a:t>
            </a:r>
            <a:endParaRPr lang="it-IT" sz="9600" b="1" cap="none" spc="0" dirty="0">
              <a:ln/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Sottotitolo 2">
            <a:extLst>
              <a:ext uri="{FF2B5EF4-FFF2-40B4-BE49-F238E27FC236}">
                <a16:creationId xmlns:a16="http://schemas.microsoft.com/office/drawing/2014/main" id="{A5A1179D-6E27-B17A-A159-74E844006137}"/>
              </a:ext>
            </a:extLst>
          </p:cNvPr>
          <p:cNvSpPr txBox="1">
            <a:spLocks/>
          </p:cNvSpPr>
          <p:nvPr/>
        </p:nvSpPr>
        <p:spPr>
          <a:xfrm>
            <a:off x="1003300" y="6801760"/>
            <a:ext cx="7882762" cy="165776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6600" dirty="0" err="1"/>
              <a:t>Type</a:t>
            </a:r>
            <a:r>
              <a:rPr lang="it-IT" sz="6600" dirty="0"/>
              <a:t> of Game </a:t>
            </a:r>
          </a:p>
        </p:txBody>
      </p:sp>
      <p:sp>
        <p:nvSpPr>
          <p:cNvPr id="7" name="Titolo 1">
            <a:extLst>
              <a:ext uri="{FF2B5EF4-FFF2-40B4-BE49-F238E27FC236}">
                <a16:creationId xmlns:a16="http://schemas.microsoft.com/office/drawing/2014/main" id="{8019B970-5ED5-DAC3-79BF-1ECAEB11BAFE}"/>
              </a:ext>
            </a:extLst>
          </p:cNvPr>
          <p:cNvSpPr txBox="1">
            <a:spLocks/>
          </p:cNvSpPr>
          <p:nvPr/>
        </p:nvSpPr>
        <p:spPr>
          <a:xfrm>
            <a:off x="4717432" y="516161"/>
            <a:ext cx="10076746" cy="2499441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it-IT" sz="4800" b="1" dirty="0">
                <a:solidFill>
                  <a:srgbClr val="92D050"/>
                </a:solidFill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Roots of </a:t>
            </a:r>
            <a:r>
              <a:rPr lang="it-IT" sz="4800" b="1" dirty="0" err="1">
                <a:solidFill>
                  <a:srgbClr val="92D050"/>
                </a:solidFill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Iron</a:t>
            </a:r>
            <a:r>
              <a:rPr lang="it-IT" sz="4800" b="1" dirty="0">
                <a:solidFill>
                  <a:srgbClr val="92D050"/>
                </a:solidFill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:</a:t>
            </a:r>
          </a:p>
          <a:p>
            <a:pPr algn="l"/>
            <a:r>
              <a:rPr lang="it-IT" sz="9600" b="1" dirty="0">
                <a:solidFill>
                  <a:srgbClr val="92D050"/>
                </a:solidFill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My SDG Game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04AD6F6B-7C40-4A0F-7BF7-CFA78C01DFC5}"/>
              </a:ext>
            </a:extLst>
          </p:cNvPr>
          <p:cNvSpPr txBox="1"/>
          <p:nvPr/>
        </p:nvSpPr>
        <p:spPr>
          <a:xfrm>
            <a:off x="977900" y="8267140"/>
            <a:ext cx="12470858" cy="68634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it-IT" sz="4400" dirty="0"/>
              <a:t>For the gameplay style, I </a:t>
            </a:r>
            <a:r>
              <a:rPr lang="it-IT" sz="4400" dirty="0" err="1"/>
              <a:t>chose</a:t>
            </a:r>
            <a:r>
              <a:rPr lang="it-IT" sz="4400" dirty="0"/>
              <a:t> to </a:t>
            </a:r>
            <a:r>
              <a:rPr lang="it-IT" sz="4400" dirty="0" err="1"/>
              <a:t>adopt</a:t>
            </a:r>
            <a:r>
              <a:rPr lang="it-IT" sz="4400" dirty="0"/>
              <a:t> a metroidvania </a:t>
            </a:r>
            <a:r>
              <a:rPr lang="it-IT" sz="4400" dirty="0" err="1"/>
              <a:t>approach</a:t>
            </a:r>
            <a:r>
              <a:rPr lang="it-IT" sz="4400" dirty="0"/>
              <a:t>. </a:t>
            </a:r>
            <a:r>
              <a:rPr lang="it-IT" sz="4400" dirty="0" err="1"/>
              <a:t>Even</a:t>
            </a:r>
            <a:r>
              <a:rPr lang="it-IT" sz="4400" dirty="0"/>
              <a:t> </a:t>
            </a:r>
            <a:r>
              <a:rPr lang="it-IT" sz="4400" dirty="0" err="1"/>
              <a:t>though</a:t>
            </a:r>
            <a:r>
              <a:rPr lang="it-IT" sz="4400" dirty="0"/>
              <a:t> the game </a:t>
            </a:r>
            <a:r>
              <a:rPr lang="it-IT" sz="4400" dirty="0" err="1"/>
              <a:t>consists</a:t>
            </a:r>
            <a:r>
              <a:rPr lang="it-IT" sz="4400" dirty="0"/>
              <a:t> of </a:t>
            </a:r>
            <a:r>
              <a:rPr lang="it-IT" sz="4400" dirty="0" err="1"/>
              <a:t>only</a:t>
            </a:r>
            <a:r>
              <a:rPr lang="it-IT" sz="4400" dirty="0"/>
              <a:t> one </a:t>
            </a:r>
            <a:r>
              <a:rPr lang="it-IT" sz="4400" dirty="0" err="1"/>
              <a:t>level</a:t>
            </a:r>
            <a:r>
              <a:rPr lang="it-IT" sz="4400" dirty="0"/>
              <a:t> and </a:t>
            </a:r>
            <a:r>
              <a:rPr lang="it-IT" sz="4400" dirty="0" err="1"/>
              <a:t>does</a:t>
            </a:r>
            <a:r>
              <a:rPr lang="it-IT" sz="4400" dirty="0"/>
              <a:t> </a:t>
            </a:r>
            <a:r>
              <a:rPr lang="it-IT" sz="4400" dirty="0" err="1"/>
              <a:t>not</a:t>
            </a:r>
            <a:r>
              <a:rPr lang="it-IT" sz="4400" dirty="0"/>
              <a:t> </a:t>
            </a:r>
            <a:r>
              <a:rPr lang="it-IT" sz="4400" dirty="0" err="1"/>
              <a:t>fully</a:t>
            </a:r>
            <a:r>
              <a:rPr lang="it-IT" sz="4400" dirty="0"/>
              <a:t> </a:t>
            </a:r>
            <a:r>
              <a:rPr lang="it-IT" sz="4400" dirty="0" err="1"/>
              <a:t>explore</a:t>
            </a:r>
            <a:r>
              <a:rPr lang="it-IT" sz="4400" dirty="0"/>
              <a:t> the </a:t>
            </a:r>
            <a:r>
              <a:rPr lang="it-IT" sz="4400" dirty="0" err="1"/>
              <a:t>genre’s</a:t>
            </a:r>
            <a:r>
              <a:rPr lang="it-IT" sz="4400" dirty="0"/>
              <a:t> </a:t>
            </a:r>
            <a:r>
              <a:rPr lang="it-IT" sz="4400" dirty="0" err="1"/>
              <a:t>mechanics</a:t>
            </a:r>
            <a:r>
              <a:rPr lang="it-IT" sz="4400" dirty="0"/>
              <a:t>, </a:t>
            </a:r>
            <a:r>
              <a:rPr lang="it-IT" sz="4400" dirty="0" err="1"/>
              <a:t>my</a:t>
            </a:r>
            <a:r>
              <a:rPr lang="it-IT" sz="4400" dirty="0"/>
              <a:t> goal </a:t>
            </a:r>
            <a:r>
              <a:rPr lang="it-IT" sz="4400" dirty="0" err="1"/>
              <a:t>was</a:t>
            </a:r>
            <a:r>
              <a:rPr lang="it-IT" sz="4400" dirty="0"/>
              <a:t> to </a:t>
            </a:r>
            <a:r>
              <a:rPr lang="it-IT" sz="4400" dirty="0" err="1"/>
              <a:t>understand</a:t>
            </a:r>
            <a:r>
              <a:rPr lang="it-IT" sz="4400" dirty="0"/>
              <a:t> </a:t>
            </a:r>
            <a:r>
              <a:rPr lang="it-IT" sz="4400" dirty="0" err="1"/>
              <a:t>how</a:t>
            </a:r>
            <a:r>
              <a:rPr lang="it-IT" sz="4400" dirty="0"/>
              <a:t> </a:t>
            </a:r>
            <a:r>
              <a:rPr lang="it-IT" sz="4400" dirty="0" err="1"/>
              <a:t>this</a:t>
            </a:r>
            <a:r>
              <a:rPr lang="it-IT" sz="4400" dirty="0"/>
              <a:t> </a:t>
            </a:r>
            <a:r>
              <a:rPr lang="it-IT" sz="4400" dirty="0" err="1"/>
              <a:t>type</a:t>
            </a:r>
            <a:r>
              <a:rPr lang="it-IT" sz="4400" dirty="0"/>
              <a:t> of design works.</a:t>
            </a:r>
          </a:p>
          <a:p>
            <a:pPr algn="just"/>
            <a:r>
              <a:rPr lang="it-IT" sz="4400" dirty="0" err="1"/>
              <a:t>That’s</a:t>
            </a:r>
            <a:r>
              <a:rPr lang="it-IT" sz="4400" dirty="0"/>
              <a:t> </a:t>
            </a:r>
            <a:r>
              <a:rPr lang="it-IT" sz="4400" dirty="0" err="1"/>
              <a:t>because</a:t>
            </a:r>
            <a:r>
              <a:rPr lang="it-IT" sz="4400" dirty="0"/>
              <a:t> I </a:t>
            </a:r>
            <a:r>
              <a:rPr lang="it-IT" sz="4400" dirty="0" err="1"/>
              <a:t>am</a:t>
            </a:r>
            <a:r>
              <a:rPr lang="it-IT" sz="4400" dirty="0"/>
              <a:t> </a:t>
            </a:r>
            <a:r>
              <a:rPr lang="it-IT" sz="4400" dirty="0" err="1"/>
              <a:t>very</a:t>
            </a:r>
            <a:r>
              <a:rPr lang="it-IT" sz="4400" dirty="0"/>
              <a:t> </a:t>
            </a:r>
            <a:r>
              <a:rPr lang="it-IT" sz="4400" dirty="0" err="1"/>
              <a:t>interested</a:t>
            </a:r>
            <a:r>
              <a:rPr lang="it-IT" sz="4400" dirty="0"/>
              <a:t> in </a:t>
            </a:r>
            <a:r>
              <a:rPr lang="it-IT" sz="4400" dirty="0" err="1"/>
              <a:t>experimenting</a:t>
            </a:r>
            <a:r>
              <a:rPr lang="it-IT" sz="4400" dirty="0"/>
              <a:t> with the metroidvania </a:t>
            </a:r>
            <a:r>
              <a:rPr lang="it-IT" sz="4400" dirty="0" err="1"/>
              <a:t>genre</a:t>
            </a:r>
            <a:r>
              <a:rPr lang="it-IT" sz="4400" dirty="0"/>
              <a:t> in the future, </a:t>
            </a:r>
            <a:r>
              <a:rPr lang="it-IT" sz="4400" dirty="0" err="1"/>
              <a:t>especially</a:t>
            </a:r>
            <a:r>
              <a:rPr lang="it-IT" sz="4400" dirty="0"/>
              <a:t> </a:t>
            </a:r>
            <a:r>
              <a:rPr lang="it-IT" sz="4400" dirty="0" err="1"/>
              <a:t>exploring</a:t>
            </a:r>
            <a:r>
              <a:rPr lang="it-IT" sz="4400" dirty="0"/>
              <a:t> </a:t>
            </a:r>
            <a:r>
              <a:rPr lang="it-IT" sz="4400" dirty="0" err="1"/>
              <a:t>how</a:t>
            </a:r>
            <a:r>
              <a:rPr lang="it-IT" sz="4400" dirty="0"/>
              <a:t> </a:t>
            </a:r>
            <a:r>
              <a:rPr lang="it-IT" sz="4400" dirty="0" err="1"/>
              <a:t>it</a:t>
            </a:r>
            <a:r>
              <a:rPr lang="it-IT" sz="4400" dirty="0"/>
              <a:t> </a:t>
            </a:r>
            <a:r>
              <a:rPr lang="it-IT" sz="4400" dirty="0" err="1"/>
              <a:t>could</a:t>
            </a:r>
            <a:r>
              <a:rPr lang="it-IT" sz="4400" dirty="0"/>
              <a:t> evolve </a:t>
            </a:r>
            <a:r>
              <a:rPr lang="it-IT" sz="4400" dirty="0" err="1"/>
              <a:t>beyond</a:t>
            </a:r>
            <a:r>
              <a:rPr lang="it-IT" sz="4400" dirty="0"/>
              <a:t> </a:t>
            </a:r>
            <a:r>
              <a:rPr lang="it-IT" sz="4400" dirty="0" err="1"/>
              <a:t>traditional</a:t>
            </a:r>
            <a:r>
              <a:rPr lang="it-IT" sz="4400" dirty="0"/>
              <a:t> 2D linear </a:t>
            </a:r>
            <a:r>
              <a:rPr lang="it-IT" sz="4400" dirty="0" err="1"/>
              <a:t>spaces</a:t>
            </a:r>
            <a:r>
              <a:rPr lang="it-IT" sz="4400" dirty="0"/>
              <a:t>, </a:t>
            </a:r>
            <a:r>
              <a:rPr lang="it-IT" sz="4400" dirty="0" err="1"/>
              <a:t>potentially</a:t>
            </a:r>
            <a:r>
              <a:rPr lang="it-IT" sz="4400" dirty="0"/>
              <a:t> </a:t>
            </a:r>
            <a:r>
              <a:rPr lang="it-IT" sz="4400" dirty="0" err="1"/>
              <a:t>incorporating</a:t>
            </a:r>
            <a:r>
              <a:rPr lang="it-IT" sz="4400" dirty="0"/>
              <a:t> a </a:t>
            </a:r>
            <a:r>
              <a:rPr lang="it-IT" sz="4400" dirty="0" err="1"/>
              <a:t>sense</a:t>
            </a:r>
            <a:r>
              <a:rPr lang="it-IT" sz="4400" dirty="0"/>
              <a:t> of </a:t>
            </a:r>
            <a:r>
              <a:rPr lang="it-IT" sz="4400" dirty="0" err="1"/>
              <a:t>depth</a:t>
            </a:r>
            <a:r>
              <a:rPr lang="it-IT" sz="4400" dirty="0"/>
              <a:t> or a </a:t>
            </a:r>
            <a:r>
              <a:rPr lang="it-IT" sz="4400" dirty="0" err="1"/>
              <a:t>third</a:t>
            </a:r>
            <a:r>
              <a:rPr lang="it-IT" sz="4400" dirty="0"/>
              <a:t> </a:t>
            </a:r>
            <a:r>
              <a:rPr lang="it-IT" sz="4400" dirty="0" err="1"/>
              <a:t>dimension</a:t>
            </a:r>
            <a:r>
              <a:rPr lang="it-IT" sz="4400" dirty="0"/>
              <a:t>.</a:t>
            </a:r>
          </a:p>
        </p:txBody>
      </p:sp>
      <p:pic>
        <p:nvPicPr>
          <p:cNvPr id="15" name="Immagine 14" descr="Missing 1% map in Blasphemous (1) for 100% : r/Blasphemous">
            <a:extLst>
              <a:ext uri="{FF2B5EF4-FFF2-40B4-BE49-F238E27FC236}">
                <a16:creationId xmlns:a16="http://schemas.microsoft.com/office/drawing/2014/main" id="{B8BEA8D6-F1CE-3CFB-75F7-F5E234F0E16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12692" b="16138"/>
          <a:stretch>
            <a:fillRect/>
          </a:stretch>
        </p:blipFill>
        <p:spPr>
          <a:xfrm>
            <a:off x="1993900" y="15616561"/>
            <a:ext cx="10373979" cy="4149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1924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1062CF-8010-8FD1-DEB3-5E9342D5E1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C25D27CF-D208-47ED-E632-AC3EA4C0E897}"/>
              </a:ext>
            </a:extLst>
          </p:cNvPr>
          <p:cNvSpPr/>
          <p:nvPr/>
        </p:nvSpPr>
        <p:spPr>
          <a:xfrm>
            <a:off x="0" y="0"/>
            <a:ext cx="15120000" cy="21384000"/>
          </a:xfrm>
          <a:custGeom>
            <a:avLst/>
            <a:gdLst/>
            <a:ahLst/>
            <a:cxnLst/>
            <a:rect l="l" t="t" r="r" b="b"/>
            <a:pathLst>
              <a:path w="15120000" h="21384000">
                <a:moveTo>
                  <a:pt x="0" y="0"/>
                </a:moveTo>
                <a:lnTo>
                  <a:pt x="15120000" y="0"/>
                </a:lnTo>
                <a:lnTo>
                  <a:pt x="15120000" y="21384000"/>
                </a:lnTo>
                <a:lnTo>
                  <a:pt x="0" y="21384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9129" t="-77908" r="-22811" b="-68243"/>
            </a:stretch>
          </a:blipFill>
        </p:spPr>
        <p:txBody>
          <a:bodyPr/>
          <a:lstStyle/>
          <a:p>
            <a:pPr algn="ctr"/>
            <a:endParaRPr lang="it-IT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76C105B4-72C1-C5CF-6D72-D52503AEC5EC}"/>
              </a:ext>
            </a:extLst>
          </p:cNvPr>
          <p:cNvSpPr/>
          <p:nvPr/>
        </p:nvSpPr>
        <p:spPr>
          <a:xfrm rot="2426161">
            <a:off x="-5351118" y="1960538"/>
            <a:ext cx="23972581" cy="5056035"/>
          </a:xfrm>
          <a:custGeom>
            <a:avLst/>
            <a:gdLst/>
            <a:ahLst/>
            <a:cxnLst/>
            <a:rect l="l" t="t" r="r" b="b"/>
            <a:pathLst>
              <a:path w="23972581" h="5056035">
                <a:moveTo>
                  <a:pt x="0" y="0"/>
                </a:moveTo>
                <a:lnTo>
                  <a:pt x="23972582" y="0"/>
                </a:lnTo>
                <a:lnTo>
                  <a:pt x="23972582" y="5056036"/>
                </a:lnTo>
                <a:lnTo>
                  <a:pt x="0" y="505603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 dirty="0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BA68CBA4-0A62-BB71-CF56-2E9F1661A96D}"/>
              </a:ext>
            </a:extLst>
          </p:cNvPr>
          <p:cNvSpPr/>
          <p:nvPr/>
        </p:nvSpPr>
        <p:spPr>
          <a:xfrm rot="19486794" flipH="1" flipV="1">
            <a:off x="-3672065" y="8377337"/>
            <a:ext cx="20614476" cy="3278029"/>
          </a:xfrm>
          <a:custGeom>
            <a:avLst/>
            <a:gdLst/>
            <a:ahLst/>
            <a:cxnLst/>
            <a:rect l="l" t="t" r="r" b="b"/>
            <a:pathLst>
              <a:path w="15542380" h="3278029">
                <a:moveTo>
                  <a:pt x="15542380" y="3278029"/>
                </a:moveTo>
                <a:lnTo>
                  <a:pt x="0" y="3278029"/>
                </a:lnTo>
                <a:lnTo>
                  <a:pt x="0" y="0"/>
                </a:lnTo>
                <a:lnTo>
                  <a:pt x="15542380" y="0"/>
                </a:lnTo>
                <a:lnTo>
                  <a:pt x="15542380" y="3278029"/>
                </a:lnTo>
                <a:close/>
              </a:path>
            </a:pathLst>
          </a:custGeom>
          <a:blipFill>
            <a:blip r:embed="rId3">
              <a:alphaModFix amt="65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23CE61FF-8853-F868-A99C-864463AF4695}"/>
              </a:ext>
            </a:extLst>
          </p:cNvPr>
          <p:cNvSpPr/>
          <p:nvPr/>
        </p:nvSpPr>
        <p:spPr>
          <a:xfrm>
            <a:off x="546100" y="3927646"/>
            <a:ext cx="9829800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it-IT" sz="9600" b="1" dirty="0">
                <a:ln/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Concepts </a:t>
            </a:r>
            <a:endParaRPr lang="it-IT" sz="9600" b="1" cap="none" spc="0" dirty="0">
              <a:ln/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Sottotitolo 2">
            <a:extLst>
              <a:ext uri="{FF2B5EF4-FFF2-40B4-BE49-F238E27FC236}">
                <a16:creationId xmlns:a16="http://schemas.microsoft.com/office/drawing/2014/main" id="{7A69A58D-AD6C-0CD4-C1A5-E0DEB852E95A}"/>
              </a:ext>
            </a:extLst>
          </p:cNvPr>
          <p:cNvSpPr txBox="1">
            <a:spLocks/>
          </p:cNvSpPr>
          <p:nvPr/>
        </p:nvSpPr>
        <p:spPr>
          <a:xfrm>
            <a:off x="646810" y="7851504"/>
            <a:ext cx="7882762" cy="165776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6600" dirty="0" err="1"/>
              <a:t>WorldBuilding</a:t>
            </a:r>
            <a:r>
              <a:rPr lang="it-IT" sz="6600" dirty="0"/>
              <a:t> </a:t>
            </a:r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id="{94CD5AED-F65A-5AE2-96E1-42F82F8AEE20}"/>
              </a:ext>
            </a:extLst>
          </p:cNvPr>
          <p:cNvSpPr txBox="1">
            <a:spLocks/>
          </p:cNvSpPr>
          <p:nvPr/>
        </p:nvSpPr>
        <p:spPr>
          <a:xfrm>
            <a:off x="4588191" y="598129"/>
            <a:ext cx="10076746" cy="2499441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it-IT" sz="4800" b="1" dirty="0">
                <a:solidFill>
                  <a:srgbClr val="92D050"/>
                </a:solidFill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Roots of </a:t>
            </a:r>
            <a:r>
              <a:rPr lang="it-IT" sz="4800" b="1" dirty="0" err="1">
                <a:solidFill>
                  <a:srgbClr val="92D050"/>
                </a:solidFill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Iron</a:t>
            </a:r>
            <a:r>
              <a:rPr lang="it-IT" sz="4800" b="1" dirty="0">
                <a:solidFill>
                  <a:srgbClr val="92D050"/>
                </a:solidFill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:</a:t>
            </a:r>
          </a:p>
          <a:p>
            <a:pPr algn="l"/>
            <a:r>
              <a:rPr lang="it-IT" sz="9600" b="1" dirty="0">
                <a:solidFill>
                  <a:srgbClr val="92D050"/>
                </a:solidFill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My SDG Game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AB2BAAB3-E3DA-95A0-C003-F7C8993014EF}"/>
              </a:ext>
            </a:extLst>
          </p:cNvPr>
          <p:cNvSpPr txBox="1"/>
          <p:nvPr/>
        </p:nvSpPr>
        <p:spPr>
          <a:xfrm>
            <a:off x="850900" y="11757509"/>
            <a:ext cx="12595627" cy="68634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it-IT" sz="4400" dirty="0"/>
              <a:t>The game </a:t>
            </a:r>
            <a:r>
              <a:rPr lang="it-IT" sz="4400" dirty="0" err="1"/>
              <a:t>is</a:t>
            </a:r>
            <a:r>
              <a:rPr lang="it-IT" sz="4400" dirty="0"/>
              <a:t> set in a </a:t>
            </a:r>
            <a:r>
              <a:rPr lang="it-IT" sz="4400" dirty="0" err="1"/>
              <a:t>parallel</a:t>
            </a:r>
            <a:r>
              <a:rPr lang="it-IT" sz="4400" dirty="0"/>
              <a:t> world, </a:t>
            </a:r>
            <a:r>
              <a:rPr lang="it-IT" sz="4400" dirty="0" err="1"/>
              <a:t>different</a:t>
            </a:r>
            <a:r>
              <a:rPr lang="it-IT" sz="4400" dirty="0"/>
              <a:t> from </a:t>
            </a:r>
            <a:r>
              <a:rPr lang="it-IT" sz="4400" dirty="0" err="1"/>
              <a:t>our</a:t>
            </a:r>
            <a:r>
              <a:rPr lang="it-IT" sz="4400" dirty="0"/>
              <a:t> </a:t>
            </a:r>
            <a:r>
              <a:rPr lang="it-IT" sz="4400" dirty="0" err="1"/>
              <a:t>own</a:t>
            </a:r>
            <a:r>
              <a:rPr lang="it-IT" sz="4400" dirty="0"/>
              <a:t>. A </a:t>
            </a:r>
            <a:r>
              <a:rPr lang="it-IT" sz="4400" dirty="0" err="1"/>
              <a:t>powerful</a:t>
            </a:r>
            <a:r>
              <a:rPr lang="it-IT" sz="4400" dirty="0"/>
              <a:t> Empire </a:t>
            </a:r>
            <a:r>
              <a:rPr lang="it-IT" sz="4400" dirty="0" err="1"/>
              <a:t>has</a:t>
            </a:r>
            <a:r>
              <a:rPr lang="it-IT" sz="4400" dirty="0"/>
              <a:t> </a:t>
            </a:r>
            <a:r>
              <a:rPr lang="it-IT" sz="4400" dirty="0" err="1"/>
              <a:t>risen</a:t>
            </a:r>
            <a:r>
              <a:rPr lang="it-IT" sz="4400" dirty="0"/>
              <a:t> thanks to a new </a:t>
            </a:r>
            <a:r>
              <a:rPr lang="it-IT" sz="4400" dirty="0" err="1"/>
              <a:t>technology</a:t>
            </a:r>
            <a:r>
              <a:rPr lang="it-IT" sz="4400" dirty="0"/>
              <a:t> </a:t>
            </a:r>
            <a:r>
              <a:rPr lang="it-IT" sz="4400" dirty="0" err="1"/>
              <a:t>that</a:t>
            </a:r>
            <a:r>
              <a:rPr lang="it-IT" sz="4400" dirty="0"/>
              <a:t> </a:t>
            </a:r>
            <a:r>
              <a:rPr lang="it-IT" sz="4400" dirty="0" err="1"/>
              <a:t>allowed</a:t>
            </a:r>
            <a:r>
              <a:rPr lang="it-IT" sz="4400" dirty="0"/>
              <a:t> </a:t>
            </a:r>
            <a:r>
              <a:rPr lang="it-IT" sz="4400" dirty="0" err="1"/>
              <a:t>it</a:t>
            </a:r>
            <a:r>
              <a:rPr lang="it-IT" sz="4400" dirty="0"/>
              <a:t> to </a:t>
            </a:r>
            <a:r>
              <a:rPr lang="it-IT" sz="4400" dirty="0" err="1"/>
              <a:t>conquer</a:t>
            </a:r>
            <a:r>
              <a:rPr lang="it-IT" sz="4400" dirty="0"/>
              <a:t> and dominate </a:t>
            </a:r>
            <a:r>
              <a:rPr lang="it-IT" sz="4400" dirty="0" err="1"/>
              <a:t>most</a:t>
            </a:r>
            <a:r>
              <a:rPr lang="it-IT" sz="4400" dirty="0"/>
              <a:t> of the </a:t>
            </a:r>
            <a:r>
              <a:rPr lang="it-IT" sz="4400" dirty="0" err="1"/>
              <a:t>known</a:t>
            </a:r>
            <a:r>
              <a:rPr lang="it-IT" sz="4400" dirty="0"/>
              <a:t> world, and </a:t>
            </a:r>
            <a:r>
              <a:rPr lang="it-IT" sz="4400" dirty="0" err="1"/>
              <a:t>it</a:t>
            </a:r>
            <a:r>
              <a:rPr lang="it-IT" sz="4400" dirty="0"/>
              <a:t> </a:t>
            </a:r>
            <a:r>
              <a:rPr lang="it-IT" sz="4400" dirty="0" err="1"/>
              <a:t>continues</a:t>
            </a:r>
            <a:r>
              <a:rPr lang="it-IT" sz="4400" dirty="0"/>
              <a:t> to </a:t>
            </a:r>
            <a:r>
              <a:rPr lang="it-IT" sz="4400" dirty="0" err="1"/>
              <a:t>expand</a:t>
            </a:r>
            <a:r>
              <a:rPr lang="it-IT" sz="4400" dirty="0"/>
              <a:t>. The Empire </a:t>
            </a:r>
            <a:r>
              <a:rPr lang="it-IT" sz="4400" dirty="0" err="1"/>
              <a:t>draws</a:t>
            </a:r>
            <a:r>
              <a:rPr lang="it-IT" sz="4400" dirty="0"/>
              <a:t> </a:t>
            </a:r>
            <a:r>
              <a:rPr lang="it-IT" sz="4400" dirty="0" err="1"/>
              <a:t>its</a:t>
            </a:r>
            <a:r>
              <a:rPr lang="it-IT" sz="4400" dirty="0"/>
              <a:t> power from the </a:t>
            </a:r>
            <a:r>
              <a:rPr lang="it-IT" sz="4400" dirty="0" err="1"/>
              <a:t>Sacred</a:t>
            </a:r>
            <a:r>
              <a:rPr lang="it-IT" sz="4400" dirty="0"/>
              <a:t> </a:t>
            </a:r>
            <a:r>
              <a:rPr lang="it-IT" sz="4400" dirty="0" err="1"/>
              <a:t>Islands</a:t>
            </a:r>
            <a:r>
              <a:rPr lang="it-IT" sz="4400" dirty="0"/>
              <a:t>, </a:t>
            </a:r>
            <a:r>
              <a:rPr lang="it-IT" sz="4400" dirty="0" err="1"/>
              <a:t>lands</a:t>
            </a:r>
            <a:r>
              <a:rPr lang="it-IT" sz="4400" dirty="0"/>
              <a:t> </a:t>
            </a:r>
            <a:r>
              <a:rPr lang="it-IT" sz="4400" dirty="0" err="1"/>
              <a:t>infused</a:t>
            </a:r>
            <a:r>
              <a:rPr lang="it-IT" sz="4400" dirty="0"/>
              <a:t> with a special </a:t>
            </a:r>
            <a:r>
              <a:rPr lang="it-IT" sz="4400" dirty="0" err="1"/>
              <a:t>natural</a:t>
            </a:r>
            <a:r>
              <a:rPr lang="it-IT" sz="4400" dirty="0"/>
              <a:t> energy. One of </a:t>
            </a:r>
            <a:r>
              <a:rPr lang="it-IT" sz="4400" dirty="0" err="1"/>
              <a:t>these</a:t>
            </a:r>
            <a:r>
              <a:rPr lang="it-IT" sz="4400" dirty="0"/>
              <a:t> </a:t>
            </a:r>
            <a:r>
              <a:rPr lang="it-IT" sz="4400" dirty="0" err="1"/>
              <a:t>islands</a:t>
            </a:r>
            <a:r>
              <a:rPr lang="it-IT" sz="4400" dirty="0"/>
              <a:t> </a:t>
            </a:r>
            <a:r>
              <a:rPr lang="it-IT" sz="4400" dirty="0" err="1"/>
              <a:t>is</a:t>
            </a:r>
            <a:r>
              <a:rPr lang="it-IT" sz="4400" dirty="0"/>
              <a:t> </a:t>
            </a:r>
            <a:r>
              <a:rPr lang="it-IT" sz="4400" dirty="0" err="1"/>
              <a:t>where</a:t>
            </a:r>
            <a:r>
              <a:rPr lang="it-IT" sz="4400" dirty="0"/>
              <a:t> the game takes place. </a:t>
            </a:r>
            <a:r>
              <a:rPr lang="it-IT" sz="4400" dirty="0" err="1"/>
              <a:t>Through</a:t>
            </a:r>
            <a:r>
              <a:rPr lang="it-IT" sz="4400" dirty="0"/>
              <a:t> </a:t>
            </a:r>
            <a:r>
              <a:rPr lang="it-IT" sz="4400" dirty="0" err="1"/>
              <a:t>vast</a:t>
            </a:r>
            <a:r>
              <a:rPr lang="it-IT" sz="4400" dirty="0"/>
              <a:t> machines, the Empire drains the </a:t>
            </a:r>
            <a:r>
              <a:rPr lang="it-IT" sz="4400" dirty="0" err="1"/>
              <a:t>island’s</a:t>
            </a:r>
            <a:r>
              <a:rPr lang="it-IT" sz="4400" dirty="0"/>
              <a:t> </a:t>
            </a:r>
            <a:r>
              <a:rPr lang="it-IT" sz="4400" dirty="0" err="1"/>
              <a:t>forces</a:t>
            </a:r>
            <a:r>
              <a:rPr lang="it-IT" sz="4400" dirty="0"/>
              <a:t> and </a:t>
            </a:r>
            <a:r>
              <a:rPr lang="it-IT" sz="4400" dirty="0" err="1"/>
              <a:t>transforms</a:t>
            </a:r>
            <a:r>
              <a:rPr lang="it-IT" sz="4400" dirty="0"/>
              <a:t> </a:t>
            </a:r>
            <a:r>
              <a:rPr lang="it-IT" sz="4400" dirty="0" err="1"/>
              <a:t>them</a:t>
            </a:r>
            <a:r>
              <a:rPr lang="it-IT" sz="4400" dirty="0"/>
              <a:t> </a:t>
            </a:r>
            <a:r>
              <a:rPr lang="it-IT" sz="4400" dirty="0" err="1"/>
              <a:t>into</a:t>
            </a:r>
            <a:r>
              <a:rPr lang="it-IT" sz="4400" dirty="0"/>
              <a:t> </a:t>
            </a:r>
            <a:r>
              <a:rPr lang="it-IT" sz="4400" dirty="0" err="1"/>
              <a:t>fuel</a:t>
            </a:r>
            <a:r>
              <a:rPr lang="it-IT" sz="4400" dirty="0"/>
              <a:t> for </a:t>
            </a:r>
            <a:r>
              <a:rPr lang="it-IT" sz="4400" dirty="0" err="1"/>
              <a:t>its</a:t>
            </a:r>
            <a:r>
              <a:rPr lang="it-IT" sz="4400" dirty="0"/>
              <a:t> </a:t>
            </a:r>
            <a:r>
              <a:rPr lang="it-IT" sz="4400" dirty="0" err="1"/>
              <a:t>creations</a:t>
            </a:r>
            <a:r>
              <a:rPr lang="it-IT" sz="4400" dirty="0"/>
              <a:t>, </a:t>
            </a:r>
            <a:r>
              <a:rPr lang="it-IT" sz="4400" dirty="0" err="1"/>
              <a:t>slowly</a:t>
            </a:r>
            <a:r>
              <a:rPr lang="it-IT" sz="4400" dirty="0"/>
              <a:t> </a:t>
            </a:r>
            <a:r>
              <a:rPr lang="it-IT" sz="4400" dirty="0" err="1"/>
              <a:t>unbalancing</a:t>
            </a:r>
            <a:r>
              <a:rPr lang="it-IT" sz="4400" dirty="0"/>
              <a:t> the </a:t>
            </a:r>
            <a:r>
              <a:rPr lang="it-IT" sz="4400" dirty="0" err="1"/>
              <a:t>land</a:t>
            </a:r>
            <a:r>
              <a:rPr lang="it-IT" sz="4400" dirty="0"/>
              <a:t> and </a:t>
            </a:r>
            <a:r>
              <a:rPr lang="it-IT" sz="4400" dirty="0" err="1"/>
              <a:t>everything</a:t>
            </a:r>
            <a:r>
              <a:rPr lang="it-IT" sz="4400" dirty="0"/>
              <a:t> </a:t>
            </a:r>
            <a:r>
              <a:rPr lang="it-IT" sz="4400" dirty="0" err="1"/>
              <a:t>that</a:t>
            </a:r>
            <a:r>
              <a:rPr lang="it-IT" sz="4400" dirty="0"/>
              <a:t> </a:t>
            </a:r>
            <a:r>
              <a:rPr lang="it-IT" sz="4400" dirty="0" err="1"/>
              <a:t>lives</a:t>
            </a:r>
            <a:r>
              <a:rPr lang="it-IT" sz="4400" dirty="0"/>
              <a:t> on </a:t>
            </a:r>
            <a:r>
              <a:rPr lang="it-IT" sz="4400" dirty="0" err="1"/>
              <a:t>it</a:t>
            </a:r>
            <a:r>
              <a:rPr lang="it-IT" sz="4400" dirty="0"/>
              <a:t>.</a:t>
            </a:r>
          </a:p>
        </p:txBody>
      </p:sp>
      <p:pic>
        <p:nvPicPr>
          <p:cNvPr id="17" name="Immagine 16" descr="Immagine che contiene schizzo, disegno, Line art, illustrazione&#10;&#10;Il contenuto generato dall'IA potrebbe non essere corretto.">
            <a:extLst>
              <a:ext uri="{FF2B5EF4-FFF2-40B4-BE49-F238E27FC236}">
                <a16:creationId xmlns:a16="http://schemas.microsoft.com/office/drawing/2014/main" id="{FCB19028-7F13-A4BE-6E81-6B6B029CA26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63"/>
          <a:stretch>
            <a:fillRect/>
          </a:stretch>
        </p:blipFill>
        <p:spPr>
          <a:xfrm rot="5400000">
            <a:off x="7396551" y="4836213"/>
            <a:ext cx="5731147" cy="7253905"/>
          </a:xfrm>
          <a:prstGeom prst="rect">
            <a:avLst/>
          </a:prstGeom>
        </p:spPr>
      </p:pic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FD6D46C6-37DC-1BB1-3E09-B58F2ED17F67}"/>
              </a:ext>
            </a:extLst>
          </p:cNvPr>
          <p:cNvSpPr txBox="1"/>
          <p:nvPr/>
        </p:nvSpPr>
        <p:spPr>
          <a:xfrm>
            <a:off x="6650357" y="10846532"/>
            <a:ext cx="47290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/>
              <a:t>The game </a:t>
            </a:r>
            <a:r>
              <a:rPr lang="it-IT" sz="2800" dirty="0" err="1"/>
              <a:t>map</a:t>
            </a:r>
            <a:r>
              <a:rPr lang="it-IT" sz="2800" dirty="0"/>
              <a:t> from </a:t>
            </a:r>
            <a:r>
              <a:rPr lang="it-IT" sz="2800" dirty="0" err="1"/>
              <a:t>above</a:t>
            </a:r>
            <a:endParaRPr lang="it-IT" sz="2800" dirty="0"/>
          </a:p>
        </p:txBody>
      </p:sp>
    </p:spTree>
    <p:extLst>
      <p:ext uri="{BB962C8B-B14F-4D97-AF65-F5344CB8AC3E}">
        <p14:creationId xmlns:p14="http://schemas.microsoft.com/office/powerpoint/2010/main" val="1665019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B74554-ACAE-9EC8-A804-F9DCF7D782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6C5E0B2B-63F1-3A00-7E2E-65208B52746C}"/>
              </a:ext>
            </a:extLst>
          </p:cNvPr>
          <p:cNvSpPr/>
          <p:nvPr/>
        </p:nvSpPr>
        <p:spPr>
          <a:xfrm>
            <a:off x="0" y="-37553"/>
            <a:ext cx="15120000" cy="21384000"/>
          </a:xfrm>
          <a:custGeom>
            <a:avLst/>
            <a:gdLst/>
            <a:ahLst/>
            <a:cxnLst/>
            <a:rect l="l" t="t" r="r" b="b"/>
            <a:pathLst>
              <a:path w="15120000" h="21384000">
                <a:moveTo>
                  <a:pt x="0" y="0"/>
                </a:moveTo>
                <a:lnTo>
                  <a:pt x="15120000" y="0"/>
                </a:lnTo>
                <a:lnTo>
                  <a:pt x="15120000" y="21384000"/>
                </a:lnTo>
                <a:lnTo>
                  <a:pt x="0" y="21384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9129" t="-77908" r="-22811" b="-68243"/>
            </a:stretch>
          </a:blipFill>
        </p:spPr>
        <p:txBody>
          <a:bodyPr/>
          <a:lstStyle/>
          <a:p>
            <a:pPr algn="ctr"/>
            <a:endParaRPr lang="it-IT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77C82E5E-E41C-F056-2FB0-D12A8B8CBAD4}"/>
              </a:ext>
            </a:extLst>
          </p:cNvPr>
          <p:cNvSpPr/>
          <p:nvPr/>
        </p:nvSpPr>
        <p:spPr>
          <a:xfrm rot="2426161">
            <a:off x="-5351118" y="1960538"/>
            <a:ext cx="23972581" cy="5056035"/>
          </a:xfrm>
          <a:custGeom>
            <a:avLst/>
            <a:gdLst/>
            <a:ahLst/>
            <a:cxnLst/>
            <a:rect l="l" t="t" r="r" b="b"/>
            <a:pathLst>
              <a:path w="23972581" h="5056035">
                <a:moveTo>
                  <a:pt x="0" y="0"/>
                </a:moveTo>
                <a:lnTo>
                  <a:pt x="23972582" y="0"/>
                </a:lnTo>
                <a:lnTo>
                  <a:pt x="23972582" y="5056036"/>
                </a:lnTo>
                <a:lnTo>
                  <a:pt x="0" y="505603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 dirty="0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B70EA05C-18EE-D9EF-379C-CD1468775967}"/>
              </a:ext>
            </a:extLst>
          </p:cNvPr>
          <p:cNvSpPr/>
          <p:nvPr/>
        </p:nvSpPr>
        <p:spPr>
          <a:xfrm rot="19486794" flipH="1" flipV="1">
            <a:off x="-3672065" y="8377337"/>
            <a:ext cx="20614476" cy="3278029"/>
          </a:xfrm>
          <a:custGeom>
            <a:avLst/>
            <a:gdLst/>
            <a:ahLst/>
            <a:cxnLst/>
            <a:rect l="l" t="t" r="r" b="b"/>
            <a:pathLst>
              <a:path w="15542380" h="3278029">
                <a:moveTo>
                  <a:pt x="15542380" y="3278029"/>
                </a:moveTo>
                <a:lnTo>
                  <a:pt x="0" y="3278029"/>
                </a:lnTo>
                <a:lnTo>
                  <a:pt x="0" y="0"/>
                </a:lnTo>
                <a:lnTo>
                  <a:pt x="15542380" y="0"/>
                </a:lnTo>
                <a:lnTo>
                  <a:pt x="15542380" y="3278029"/>
                </a:lnTo>
                <a:close/>
              </a:path>
            </a:pathLst>
          </a:custGeom>
          <a:blipFill>
            <a:blip r:embed="rId3">
              <a:alphaModFix amt="65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39CFE877-468D-C3FD-4F61-5BA8A4FBE0ED}"/>
              </a:ext>
            </a:extLst>
          </p:cNvPr>
          <p:cNvSpPr/>
          <p:nvPr/>
        </p:nvSpPr>
        <p:spPr>
          <a:xfrm>
            <a:off x="546100" y="3326657"/>
            <a:ext cx="9829800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it-IT" sz="9600" b="1" dirty="0">
                <a:ln/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Concepts </a:t>
            </a:r>
            <a:endParaRPr lang="it-IT" sz="9600" b="1" cap="none" spc="0" dirty="0">
              <a:ln/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Sottotitolo 2">
            <a:extLst>
              <a:ext uri="{FF2B5EF4-FFF2-40B4-BE49-F238E27FC236}">
                <a16:creationId xmlns:a16="http://schemas.microsoft.com/office/drawing/2014/main" id="{877F9D23-3714-149B-ABD8-5ECC78CFA840}"/>
              </a:ext>
            </a:extLst>
          </p:cNvPr>
          <p:cNvSpPr txBox="1">
            <a:spLocks/>
          </p:cNvSpPr>
          <p:nvPr/>
        </p:nvSpPr>
        <p:spPr>
          <a:xfrm>
            <a:off x="646810" y="5270532"/>
            <a:ext cx="7882762" cy="165776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6600" dirty="0" err="1"/>
              <a:t>Factions</a:t>
            </a:r>
            <a:r>
              <a:rPr lang="it-IT" sz="6600" dirty="0"/>
              <a:t> </a:t>
            </a:r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id="{AA43EB29-1D0A-9D7A-B291-846BE7577373}"/>
              </a:ext>
            </a:extLst>
          </p:cNvPr>
          <p:cNvSpPr txBox="1">
            <a:spLocks/>
          </p:cNvSpPr>
          <p:nvPr/>
        </p:nvSpPr>
        <p:spPr>
          <a:xfrm>
            <a:off x="4588191" y="598129"/>
            <a:ext cx="10076746" cy="2499441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it-IT" sz="4800" b="1" dirty="0">
                <a:solidFill>
                  <a:srgbClr val="92D050"/>
                </a:solidFill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Roots of </a:t>
            </a:r>
            <a:r>
              <a:rPr lang="it-IT" sz="4800" b="1" dirty="0" err="1">
                <a:solidFill>
                  <a:srgbClr val="92D050"/>
                </a:solidFill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Iron</a:t>
            </a:r>
            <a:r>
              <a:rPr lang="it-IT" sz="4800" b="1" dirty="0">
                <a:solidFill>
                  <a:srgbClr val="92D050"/>
                </a:solidFill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:</a:t>
            </a:r>
          </a:p>
          <a:p>
            <a:pPr algn="l"/>
            <a:r>
              <a:rPr lang="it-IT" sz="9600" b="1" dirty="0">
                <a:solidFill>
                  <a:srgbClr val="92D050"/>
                </a:solidFill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My SDG Game</a:t>
            </a:r>
          </a:p>
        </p:txBody>
      </p:sp>
      <p:sp>
        <p:nvSpPr>
          <p:cNvPr id="42" name="CasellaDiTesto 41">
            <a:extLst>
              <a:ext uri="{FF2B5EF4-FFF2-40B4-BE49-F238E27FC236}">
                <a16:creationId xmlns:a16="http://schemas.microsoft.com/office/drawing/2014/main" id="{0FE41816-7442-0458-E7CD-AFBB78480204}"/>
              </a:ext>
            </a:extLst>
          </p:cNvPr>
          <p:cNvSpPr txBox="1"/>
          <p:nvPr/>
        </p:nvSpPr>
        <p:spPr>
          <a:xfrm>
            <a:off x="646810" y="7302507"/>
            <a:ext cx="13487400" cy="124033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it-IT" sz="4000" b="1" dirty="0"/>
              <a:t>The Great Empire</a:t>
            </a:r>
          </a:p>
          <a:p>
            <a:pPr algn="just"/>
            <a:r>
              <a:rPr lang="it-IT" sz="4000" dirty="0"/>
              <a:t>A </a:t>
            </a:r>
            <a:r>
              <a:rPr lang="it-IT" sz="4000" dirty="0" err="1"/>
              <a:t>theocratic</a:t>
            </a:r>
            <a:r>
              <a:rPr lang="it-IT" sz="4000" dirty="0"/>
              <a:t> power </a:t>
            </a:r>
            <a:r>
              <a:rPr lang="it-IT" sz="4000" dirty="0" err="1"/>
              <a:t>ruled</a:t>
            </a:r>
            <a:r>
              <a:rPr lang="it-IT" sz="4000" dirty="0"/>
              <a:t> by </a:t>
            </a:r>
            <a:r>
              <a:rPr lang="it-IT" sz="4000" dirty="0" err="1"/>
              <a:t>figures</a:t>
            </a:r>
            <a:r>
              <a:rPr lang="it-IT" sz="4000" dirty="0"/>
              <a:t> </a:t>
            </a:r>
            <a:r>
              <a:rPr lang="it-IT" sz="4000" dirty="0" err="1"/>
              <a:t>presented</a:t>
            </a:r>
            <a:r>
              <a:rPr lang="it-IT" sz="4000" dirty="0"/>
              <a:t> </a:t>
            </a:r>
            <a:r>
              <a:rPr lang="it-IT" sz="4000" dirty="0" err="1"/>
              <a:t>as</a:t>
            </a:r>
            <a:r>
              <a:rPr lang="it-IT" sz="4000" dirty="0"/>
              <a:t> divine </a:t>
            </a:r>
            <a:r>
              <a:rPr lang="it-IT" sz="4000" dirty="0" err="1"/>
              <a:t>interpreters</a:t>
            </a:r>
            <a:r>
              <a:rPr lang="it-IT" sz="4000" dirty="0"/>
              <a:t>. In reality, </a:t>
            </a:r>
            <a:r>
              <a:rPr lang="it-IT" sz="4000" dirty="0" err="1"/>
              <a:t>these</a:t>
            </a:r>
            <a:r>
              <a:rPr lang="it-IT" sz="4000" dirty="0"/>
              <a:t> leaders are false </a:t>
            </a:r>
            <a:r>
              <a:rPr lang="it-IT" sz="4000" dirty="0" err="1"/>
              <a:t>theocrats</a:t>
            </a:r>
            <a:r>
              <a:rPr lang="it-IT" sz="4000" dirty="0"/>
              <a:t> </a:t>
            </a:r>
            <a:r>
              <a:rPr lang="it-IT" sz="4000" dirty="0" err="1"/>
              <a:t>who</a:t>
            </a:r>
            <a:r>
              <a:rPr lang="it-IT" sz="4000" dirty="0"/>
              <a:t> </a:t>
            </a:r>
            <a:r>
              <a:rPr lang="it-IT" sz="4000" dirty="0" err="1"/>
              <a:t>disguise</a:t>
            </a:r>
            <a:r>
              <a:rPr lang="it-IT" sz="4000" dirty="0"/>
              <a:t> science </a:t>
            </a:r>
            <a:r>
              <a:rPr lang="it-IT" sz="4000" dirty="0" err="1"/>
              <a:t>as</a:t>
            </a:r>
            <a:r>
              <a:rPr lang="it-IT" sz="4000" dirty="0"/>
              <a:t> </a:t>
            </a:r>
            <a:r>
              <a:rPr lang="it-IT" sz="4000" dirty="0" err="1"/>
              <a:t>sacred</a:t>
            </a:r>
            <a:r>
              <a:rPr lang="it-IT" sz="4000" dirty="0"/>
              <a:t> </a:t>
            </a:r>
            <a:r>
              <a:rPr lang="it-IT" sz="4000" dirty="0" err="1"/>
              <a:t>magic</a:t>
            </a:r>
            <a:r>
              <a:rPr lang="it-IT" sz="4000" dirty="0"/>
              <a:t>, </a:t>
            </a:r>
            <a:r>
              <a:rPr lang="it-IT" sz="4000" dirty="0" err="1"/>
              <a:t>presenting</a:t>
            </a:r>
            <a:r>
              <a:rPr lang="it-IT" sz="4000" dirty="0"/>
              <a:t> </a:t>
            </a:r>
            <a:r>
              <a:rPr lang="it-IT" sz="4000" dirty="0" err="1"/>
              <a:t>their</a:t>
            </a:r>
            <a:r>
              <a:rPr lang="it-IT" sz="4000" dirty="0"/>
              <a:t> </a:t>
            </a:r>
            <a:r>
              <a:rPr lang="it-IT" sz="4000" dirty="0" err="1"/>
              <a:t>technology</a:t>
            </a:r>
            <a:r>
              <a:rPr lang="it-IT" sz="4000" dirty="0"/>
              <a:t> </a:t>
            </a:r>
            <a:r>
              <a:rPr lang="it-IT" sz="4000" dirty="0" err="1"/>
              <a:t>as</a:t>
            </a:r>
            <a:r>
              <a:rPr lang="it-IT" sz="4000" dirty="0"/>
              <a:t> the </a:t>
            </a:r>
            <a:r>
              <a:rPr lang="it-IT" sz="4000" dirty="0" err="1"/>
              <a:t>will</a:t>
            </a:r>
            <a:r>
              <a:rPr lang="it-IT" sz="4000" dirty="0"/>
              <a:t> of the </a:t>
            </a:r>
            <a:r>
              <a:rPr lang="it-IT" sz="4000" dirty="0" err="1"/>
              <a:t>gods</a:t>
            </a:r>
            <a:r>
              <a:rPr lang="it-IT" sz="4000" dirty="0"/>
              <a:t>. </a:t>
            </a:r>
            <a:r>
              <a:rPr lang="it-IT" sz="4000" dirty="0" err="1"/>
              <a:t>Through</a:t>
            </a:r>
            <a:r>
              <a:rPr lang="it-IT" sz="4000" dirty="0"/>
              <a:t> </a:t>
            </a:r>
            <a:r>
              <a:rPr lang="it-IT" sz="4000" dirty="0" err="1"/>
              <a:t>this</a:t>
            </a:r>
            <a:r>
              <a:rPr lang="it-IT" sz="4000" dirty="0"/>
              <a:t> </a:t>
            </a:r>
            <a:r>
              <a:rPr lang="it-IT" sz="4000" dirty="0" err="1"/>
              <a:t>belief</a:t>
            </a:r>
            <a:r>
              <a:rPr lang="it-IT" sz="4000" dirty="0"/>
              <a:t>, the Empire </a:t>
            </a:r>
            <a:r>
              <a:rPr lang="it-IT" sz="4000" dirty="0" err="1"/>
              <a:t>justifies</a:t>
            </a:r>
            <a:r>
              <a:rPr lang="it-IT" sz="4000" dirty="0"/>
              <a:t> the </a:t>
            </a:r>
            <a:r>
              <a:rPr lang="it-IT" sz="4000" dirty="0" err="1"/>
              <a:t>extraction</a:t>
            </a:r>
            <a:r>
              <a:rPr lang="it-IT" sz="4000" dirty="0"/>
              <a:t> of energy from the </a:t>
            </a:r>
            <a:r>
              <a:rPr lang="it-IT" sz="4000" dirty="0" err="1"/>
              <a:t>Sacred</a:t>
            </a:r>
            <a:r>
              <a:rPr lang="it-IT" sz="4000" dirty="0"/>
              <a:t> </a:t>
            </a:r>
            <a:r>
              <a:rPr lang="it-IT" sz="4000" dirty="0" err="1"/>
              <a:t>Islands</a:t>
            </a:r>
            <a:r>
              <a:rPr lang="it-IT" sz="4000" dirty="0"/>
              <a:t> and the </a:t>
            </a:r>
            <a:r>
              <a:rPr lang="it-IT" sz="4000" dirty="0" err="1"/>
              <a:t>destruction</a:t>
            </a:r>
            <a:r>
              <a:rPr lang="it-IT" sz="4000" dirty="0"/>
              <a:t> </a:t>
            </a:r>
            <a:r>
              <a:rPr lang="it-IT" sz="4000" dirty="0" err="1"/>
              <a:t>that</a:t>
            </a:r>
            <a:r>
              <a:rPr lang="it-IT" sz="4000" dirty="0"/>
              <a:t> follows.</a:t>
            </a:r>
          </a:p>
          <a:p>
            <a:pPr algn="just"/>
            <a:endParaRPr lang="it-IT" sz="4000" b="1" dirty="0"/>
          </a:p>
          <a:p>
            <a:pPr algn="just"/>
            <a:r>
              <a:rPr lang="it-IT" sz="4000" b="1" dirty="0"/>
              <a:t>The </a:t>
            </a:r>
            <a:r>
              <a:rPr lang="it-IT" sz="4000" b="1" dirty="0" err="1"/>
              <a:t>Conquered</a:t>
            </a:r>
            <a:r>
              <a:rPr lang="it-IT" sz="4000" b="1" dirty="0"/>
              <a:t> </a:t>
            </a:r>
            <a:r>
              <a:rPr lang="it-IT" sz="4000" b="1" dirty="0" err="1"/>
              <a:t>Realms</a:t>
            </a:r>
            <a:endParaRPr lang="it-IT" sz="4000" b="1" dirty="0"/>
          </a:p>
          <a:p>
            <a:pPr algn="just"/>
            <a:r>
              <a:rPr lang="en-US" sz="4000" dirty="0"/>
              <a:t>kingdoms and nations taken over by the Empire. Once independent, they are now under imperial control and used to provide land, people, and resources to support the Empire’s continued expansion.</a:t>
            </a:r>
          </a:p>
          <a:p>
            <a:pPr algn="just"/>
            <a:endParaRPr lang="en-US" sz="4000" b="1" dirty="0"/>
          </a:p>
          <a:p>
            <a:pPr algn="just"/>
            <a:r>
              <a:rPr lang="it-IT" sz="4000" b="1" dirty="0"/>
              <a:t>The Island </a:t>
            </a:r>
            <a:r>
              <a:rPr lang="it-IT" sz="4000" b="1" dirty="0" err="1"/>
              <a:t>Inhabitants</a:t>
            </a:r>
            <a:endParaRPr lang="it-IT" sz="4000" b="1" dirty="0"/>
          </a:p>
          <a:p>
            <a:pPr algn="just"/>
            <a:r>
              <a:rPr lang="it-IT" sz="4000" dirty="0"/>
              <a:t>The native people of the </a:t>
            </a:r>
            <a:r>
              <a:rPr lang="it-IT" sz="4000" dirty="0" err="1"/>
              <a:t>Sacred</a:t>
            </a:r>
            <a:r>
              <a:rPr lang="it-IT" sz="4000" dirty="0"/>
              <a:t> Island. </a:t>
            </a:r>
            <a:r>
              <a:rPr lang="it-IT" sz="4000" dirty="0" err="1"/>
              <a:t>They</a:t>
            </a:r>
            <a:r>
              <a:rPr lang="it-IT" sz="4000" dirty="0"/>
              <a:t> </a:t>
            </a:r>
            <a:r>
              <a:rPr lang="it-IT" sz="4000" dirty="0" err="1"/>
              <a:t>reject</a:t>
            </a:r>
            <a:r>
              <a:rPr lang="it-IT" sz="4000" dirty="0"/>
              <a:t> </a:t>
            </a:r>
            <a:r>
              <a:rPr lang="it-IT" sz="4000" dirty="0" err="1"/>
              <a:t>imperial</a:t>
            </a:r>
            <a:r>
              <a:rPr lang="it-IT" sz="4000" dirty="0"/>
              <a:t> rule and </a:t>
            </a:r>
            <a:r>
              <a:rPr lang="it-IT" sz="4000" dirty="0" err="1"/>
              <a:t>resist</a:t>
            </a:r>
            <a:r>
              <a:rPr lang="it-IT" sz="4000" dirty="0"/>
              <a:t> the </a:t>
            </a:r>
            <a:r>
              <a:rPr lang="it-IT" sz="4000" dirty="0" err="1"/>
              <a:t>occupation</a:t>
            </a:r>
            <a:r>
              <a:rPr lang="it-IT" sz="4000" dirty="0"/>
              <a:t> of </a:t>
            </a:r>
            <a:r>
              <a:rPr lang="it-IT" sz="4000" dirty="0" err="1"/>
              <a:t>their</a:t>
            </a:r>
            <a:r>
              <a:rPr lang="it-IT" sz="4000" dirty="0"/>
              <a:t> </a:t>
            </a:r>
            <a:r>
              <a:rPr lang="it-IT" sz="4000" dirty="0" err="1"/>
              <a:t>land</a:t>
            </a:r>
            <a:r>
              <a:rPr lang="it-IT" sz="4000" dirty="0"/>
              <a:t>. </a:t>
            </a:r>
            <a:r>
              <a:rPr lang="it-IT" sz="4000" dirty="0" err="1"/>
              <a:t>As</a:t>
            </a:r>
            <a:r>
              <a:rPr lang="it-IT" sz="4000" dirty="0"/>
              <a:t> the Empire </a:t>
            </a:r>
            <a:r>
              <a:rPr lang="it-IT" sz="4000" dirty="0" err="1"/>
              <a:t>advances</a:t>
            </a:r>
            <a:r>
              <a:rPr lang="it-IT" sz="4000" dirty="0"/>
              <a:t>, </a:t>
            </a:r>
            <a:r>
              <a:rPr lang="it-IT" sz="4000" dirty="0" err="1"/>
              <a:t>their</a:t>
            </a:r>
            <a:r>
              <a:rPr lang="it-IT" sz="4000" dirty="0"/>
              <a:t> </a:t>
            </a:r>
            <a:r>
              <a:rPr lang="it-IT" sz="4000" dirty="0" err="1"/>
              <a:t>villages</a:t>
            </a:r>
            <a:r>
              <a:rPr lang="it-IT" sz="4000" dirty="0"/>
              <a:t>, </a:t>
            </a:r>
            <a:r>
              <a:rPr lang="it-IT" sz="4000" dirty="0" err="1"/>
              <a:t>traditions</a:t>
            </a:r>
            <a:r>
              <a:rPr lang="it-IT" sz="4000" dirty="0"/>
              <a:t>, and </a:t>
            </a:r>
            <a:r>
              <a:rPr lang="it-IT" sz="4000" dirty="0" err="1"/>
              <a:t>lives</a:t>
            </a:r>
            <a:r>
              <a:rPr lang="it-IT" sz="4000" dirty="0"/>
              <a:t> are </a:t>
            </a:r>
            <a:r>
              <a:rPr lang="it-IT" sz="4000" dirty="0" err="1"/>
              <a:t>placed</a:t>
            </a:r>
            <a:r>
              <a:rPr lang="it-IT" sz="4000" dirty="0"/>
              <a:t> under </a:t>
            </a:r>
            <a:r>
              <a:rPr lang="it-IT" sz="4000" dirty="0" err="1"/>
              <a:t>threat</a:t>
            </a:r>
            <a:r>
              <a:rPr lang="it-IT" sz="4000" dirty="0"/>
              <a:t>, forcing </a:t>
            </a:r>
            <a:r>
              <a:rPr lang="it-IT" sz="4000" dirty="0" err="1"/>
              <a:t>them</a:t>
            </a:r>
            <a:r>
              <a:rPr lang="it-IT" sz="4000" dirty="0"/>
              <a:t> to oppose the </a:t>
            </a:r>
            <a:r>
              <a:rPr lang="it-IT" sz="4000" dirty="0" err="1"/>
              <a:t>destruction</a:t>
            </a:r>
            <a:r>
              <a:rPr lang="it-IT" sz="4000" dirty="0"/>
              <a:t> of </a:t>
            </a:r>
            <a:r>
              <a:rPr lang="it-IT" sz="4000" dirty="0" err="1"/>
              <a:t>their</a:t>
            </a:r>
            <a:r>
              <a:rPr lang="it-IT" sz="4000" dirty="0"/>
              <a:t> home and </a:t>
            </a:r>
            <a:r>
              <a:rPr lang="it-IT" sz="4000" dirty="0" err="1"/>
              <a:t>everything</a:t>
            </a:r>
            <a:r>
              <a:rPr lang="it-IT" sz="4000" dirty="0"/>
              <a:t> </a:t>
            </a:r>
            <a:r>
              <a:rPr lang="it-IT" sz="4000" dirty="0" err="1"/>
              <a:t>bound</a:t>
            </a:r>
            <a:r>
              <a:rPr lang="it-IT" sz="4000" dirty="0"/>
              <a:t> to </a:t>
            </a:r>
            <a:r>
              <a:rPr lang="it-IT" sz="4000" dirty="0" err="1"/>
              <a:t>it</a:t>
            </a:r>
            <a:r>
              <a:rPr lang="it-IT" sz="4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50288800"/>
      </p:ext>
    </p:extLst>
  </p:cSld>
  <p:clrMapOvr>
    <a:masterClrMapping/>
  </p:clrMapOvr>
  <p:timing>
    <p:tnLst>
      <p:par>
        <p:cTn id="1" dur="indefinite" restart="never" nodeType="tmRoot">
          <p:childTnLst>
            <p:cmd cmd="playFrom(0.0)">
              <p:cBhvr>
                <p:cTn id="2"/>
                <p:tgtEl>
                  <p:sldTgt/>
                </p:tgtEl>
              </p:cBhvr>
            </p:cmd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6E1F61-DFF8-C6F2-5018-BFA7E3CABD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E77846C2-23FB-C7D2-D5A2-139BD83D2CCB}"/>
              </a:ext>
            </a:extLst>
          </p:cNvPr>
          <p:cNvSpPr/>
          <p:nvPr/>
        </p:nvSpPr>
        <p:spPr>
          <a:xfrm>
            <a:off x="31750" y="0"/>
            <a:ext cx="15120000" cy="21384000"/>
          </a:xfrm>
          <a:custGeom>
            <a:avLst/>
            <a:gdLst/>
            <a:ahLst/>
            <a:cxnLst/>
            <a:rect l="l" t="t" r="r" b="b"/>
            <a:pathLst>
              <a:path w="15120000" h="21384000">
                <a:moveTo>
                  <a:pt x="0" y="0"/>
                </a:moveTo>
                <a:lnTo>
                  <a:pt x="15120000" y="0"/>
                </a:lnTo>
                <a:lnTo>
                  <a:pt x="15120000" y="21384000"/>
                </a:lnTo>
                <a:lnTo>
                  <a:pt x="0" y="21384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9129" t="-77908" r="-22811" b="-68243"/>
            </a:stretch>
          </a:blipFill>
        </p:spPr>
        <p:txBody>
          <a:bodyPr/>
          <a:lstStyle/>
          <a:p>
            <a:pPr algn="ctr"/>
            <a:endParaRPr lang="it-IT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32D20621-EB9B-32C0-6989-8B813239E708}"/>
              </a:ext>
            </a:extLst>
          </p:cNvPr>
          <p:cNvSpPr/>
          <p:nvPr/>
        </p:nvSpPr>
        <p:spPr>
          <a:xfrm rot="2426161">
            <a:off x="-5351118" y="1960538"/>
            <a:ext cx="23972581" cy="5056035"/>
          </a:xfrm>
          <a:custGeom>
            <a:avLst/>
            <a:gdLst/>
            <a:ahLst/>
            <a:cxnLst/>
            <a:rect l="l" t="t" r="r" b="b"/>
            <a:pathLst>
              <a:path w="23972581" h="5056035">
                <a:moveTo>
                  <a:pt x="0" y="0"/>
                </a:moveTo>
                <a:lnTo>
                  <a:pt x="23972582" y="0"/>
                </a:lnTo>
                <a:lnTo>
                  <a:pt x="23972582" y="5056036"/>
                </a:lnTo>
                <a:lnTo>
                  <a:pt x="0" y="505603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 dirty="0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569DC7F6-AEAF-0A4C-4999-A784A335DDCA}"/>
              </a:ext>
            </a:extLst>
          </p:cNvPr>
          <p:cNvSpPr/>
          <p:nvPr/>
        </p:nvSpPr>
        <p:spPr>
          <a:xfrm rot="19486794" flipH="1" flipV="1">
            <a:off x="-3672065" y="8377337"/>
            <a:ext cx="20614476" cy="3278029"/>
          </a:xfrm>
          <a:custGeom>
            <a:avLst/>
            <a:gdLst/>
            <a:ahLst/>
            <a:cxnLst/>
            <a:rect l="l" t="t" r="r" b="b"/>
            <a:pathLst>
              <a:path w="15542380" h="3278029">
                <a:moveTo>
                  <a:pt x="15542380" y="3278029"/>
                </a:moveTo>
                <a:lnTo>
                  <a:pt x="0" y="3278029"/>
                </a:lnTo>
                <a:lnTo>
                  <a:pt x="0" y="0"/>
                </a:lnTo>
                <a:lnTo>
                  <a:pt x="15542380" y="0"/>
                </a:lnTo>
                <a:lnTo>
                  <a:pt x="15542380" y="3278029"/>
                </a:lnTo>
                <a:close/>
              </a:path>
            </a:pathLst>
          </a:custGeom>
          <a:blipFill>
            <a:blip r:embed="rId3">
              <a:alphaModFix amt="65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9EE0EFD1-EF89-E236-6FDA-337F54D10C7B}"/>
              </a:ext>
            </a:extLst>
          </p:cNvPr>
          <p:cNvSpPr/>
          <p:nvPr/>
        </p:nvSpPr>
        <p:spPr>
          <a:xfrm>
            <a:off x="546100" y="3927646"/>
            <a:ext cx="9829800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it-IT" sz="9600" b="1" dirty="0">
                <a:ln/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Concepts </a:t>
            </a:r>
            <a:endParaRPr lang="it-IT" sz="9600" b="1" cap="none" spc="0" dirty="0">
              <a:ln/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Sottotitolo 2">
            <a:extLst>
              <a:ext uri="{FF2B5EF4-FFF2-40B4-BE49-F238E27FC236}">
                <a16:creationId xmlns:a16="http://schemas.microsoft.com/office/drawing/2014/main" id="{2CA5A303-21D5-0972-F587-FBD7F6837D6A}"/>
              </a:ext>
            </a:extLst>
          </p:cNvPr>
          <p:cNvSpPr txBox="1">
            <a:spLocks/>
          </p:cNvSpPr>
          <p:nvPr/>
        </p:nvSpPr>
        <p:spPr>
          <a:xfrm>
            <a:off x="546100" y="6327382"/>
            <a:ext cx="7882762" cy="165776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6600" dirty="0" err="1"/>
              <a:t>Main</a:t>
            </a:r>
            <a:r>
              <a:rPr lang="it-IT" sz="6600" dirty="0"/>
              <a:t> </a:t>
            </a:r>
            <a:r>
              <a:rPr lang="it-IT" sz="6600" dirty="0" err="1"/>
              <a:t>Character</a:t>
            </a:r>
            <a:endParaRPr lang="it-IT" sz="6600" dirty="0"/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id="{B17C11F8-2191-5F6B-663E-5521AFB7997E}"/>
              </a:ext>
            </a:extLst>
          </p:cNvPr>
          <p:cNvSpPr txBox="1">
            <a:spLocks/>
          </p:cNvSpPr>
          <p:nvPr/>
        </p:nvSpPr>
        <p:spPr>
          <a:xfrm>
            <a:off x="4588191" y="598129"/>
            <a:ext cx="10076746" cy="2499441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it-IT" sz="4800" b="1" dirty="0">
                <a:solidFill>
                  <a:srgbClr val="92D050"/>
                </a:solidFill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Roots of </a:t>
            </a:r>
            <a:r>
              <a:rPr lang="it-IT" sz="4800" b="1" dirty="0" err="1">
                <a:solidFill>
                  <a:srgbClr val="92D050"/>
                </a:solidFill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Iron</a:t>
            </a:r>
            <a:r>
              <a:rPr lang="it-IT" sz="4800" b="1" dirty="0">
                <a:solidFill>
                  <a:srgbClr val="92D050"/>
                </a:solidFill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:</a:t>
            </a:r>
          </a:p>
          <a:p>
            <a:pPr algn="l"/>
            <a:r>
              <a:rPr lang="it-IT" sz="9600" b="1" dirty="0">
                <a:solidFill>
                  <a:srgbClr val="92D050"/>
                </a:solidFill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My SDG Game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85E513A9-5DA1-82AE-4EE5-26F0D76A271C}"/>
              </a:ext>
            </a:extLst>
          </p:cNvPr>
          <p:cNvSpPr txBox="1"/>
          <p:nvPr/>
        </p:nvSpPr>
        <p:spPr>
          <a:xfrm>
            <a:off x="698500" y="7921710"/>
            <a:ext cx="7882762" cy="116031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it-IT" sz="4400" dirty="0"/>
              <a:t>The </a:t>
            </a:r>
            <a:r>
              <a:rPr lang="it-IT" sz="4400" dirty="0" err="1"/>
              <a:t>protagonist</a:t>
            </a:r>
            <a:r>
              <a:rPr lang="it-IT" sz="4400" dirty="0"/>
              <a:t> </a:t>
            </a:r>
            <a:r>
              <a:rPr lang="it-IT" sz="4400" dirty="0" err="1"/>
              <a:t>was</a:t>
            </a:r>
            <a:r>
              <a:rPr lang="it-IT" sz="4400" dirty="0"/>
              <a:t> a </a:t>
            </a:r>
            <a:r>
              <a:rPr lang="it-IT" sz="4400" dirty="0" err="1"/>
              <a:t>soldier</a:t>
            </a:r>
            <a:r>
              <a:rPr lang="it-IT" sz="4400" dirty="0"/>
              <a:t> of the Empire. He </a:t>
            </a:r>
            <a:r>
              <a:rPr lang="it-IT" sz="4400" dirty="0" err="1"/>
              <a:t>joined</a:t>
            </a:r>
            <a:r>
              <a:rPr lang="it-IT" sz="4400" dirty="0"/>
              <a:t> </a:t>
            </a:r>
            <a:r>
              <a:rPr lang="it-IT" sz="4400" dirty="0" err="1"/>
              <a:t>it</a:t>
            </a:r>
            <a:r>
              <a:rPr lang="it-IT" sz="4400" dirty="0"/>
              <a:t> </a:t>
            </a:r>
            <a:r>
              <a:rPr lang="it-IT" sz="4400" dirty="0" err="1"/>
              <a:t>because</a:t>
            </a:r>
            <a:r>
              <a:rPr lang="it-IT" sz="4400" dirty="0"/>
              <a:t> he </a:t>
            </a:r>
            <a:r>
              <a:rPr lang="it-IT" sz="4400" dirty="0" err="1"/>
              <a:t>believed</a:t>
            </a:r>
            <a:r>
              <a:rPr lang="it-IT" sz="4400" dirty="0"/>
              <a:t> the Empire </a:t>
            </a:r>
            <a:r>
              <a:rPr lang="it-IT" sz="4400" dirty="0" err="1"/>
              <a:t>represented</a:t>
            </a:r>
            <a:r>
              <a:rPr lang="it-IT" sz="4400" dirty="0"/>
              <a:t> a </a:t>
            </a:r>
            <a:r>
              <a:rPr lang="it-IT" sz="4400" dirty="0" err="1"/>
              <a:t>revolution</a:t>
            </a:r>
            <a:r>
              <a:rPr lang="it-IT" sz="4400" dirty="0"/>
              <a:t>. At first, the Empire </a:t>
            </a:r>
            <a:r>
              <a:rPr lang="it-IT" sz="4400" dirty="0" err="1"/>
              <a:t>claimed</a:t>
            </a:r>
            <a:r>
              <a:rPr lang="it-IT" sz="4400" dirty="0"/>
              <a:t> to be </a:t>
            </a:r>
            <a:r>
              <a:rPr lang="it-IT" sz="4400" dirty="0" err="1"/>
              <a:t>different</a:t>
            </a:r>
            <a:r>
              <a:rPr lang="it-IT" sz="4400" dirty="0"/>
              <a:t> from the </a:t>
            </a:r>
            <a:r>
              <a:rPr lang="it-IT" sz="4400" dirty="0" err="1"/>
              <a:t>others</a:t>
            </a:r>
            <a:r>
              <a:rPr lang="it-IT" sz="4400" dirty="0"/>
              <a:t>, </a:t>
            </a:r>
            <a:r>
              <a:rPr lang="it-IT" sz="4400" dirty="0" err="1"/>
              <a:t>promising</a:t>
            </a:r>
            <a:r>
              <a:rPr lang="it-IT" sz="4400" dirty="0"/>
              <a:t> a </a:t>
            </a:r>
            <a:r>
              <a:rPr lang="it-IT" sz="4400" dirty="0" err="1"/>
              <a:t>fairer</a:t>
            </a:r>
            <a:r>
              <a:rPr lang="it-IT" sz="4400" dirty="0"/>
              <a:t> way of ruling </a:t>
            </a:r>
            <a:r>
              <a:rPr lang="it-IT" sz="4400" dirty="0" err="1"/>
              <a:t>instead</a:t>
            </a:r>
            <a:r>
              <a:rPr lang="it-IT" sz="4400" dirty="0"/>
              <a:t> of </a:t>
            </a:r>
            <a:r>
              <a:rPr lang="it-IT" sz="4400" dirty="0" err="1"/>
              <a:t>conquering</a:t>
            </a:r>
            <a:r>
              <a:rPr lang="it-IT" sz="4400" dirty="0"/>
              <a:t> </a:t>
            </a:r>
            <a:r>
              <a:rPr lang="it-IT" sz="4400" dirty="0" err="1"/>
              <a:t>without</a:t>
            </a:r>
            <a:r>
              <a:rPr lang="it-IT" sz="4400" dirty="0"/>
              <a:t> </a:t>
            </a:r>
            <a:r>
              <a:rPr lang="it-IT" sz="4400" dirty="0" err="1"/>
              <a:t>limits.Over</a:t>
            </a:r>
            <a:r>
              <a:rPr lang="it-IT" sz="4400" dirty="0"/>
              <a:t> time, he </a:t>
            </a:r>
            <a:r>
              <a:rPr lang="it-IT" sz="4400" dirty="0" err="1"/>
              <a:t>realized</a:t>
            </a:r>
            <a:r>
              <a:rPr lang="it-IT" sz="4400" dirty="0"/>
              <a:t> </a:t>
            </a:r>
            <a:r>
              <a:rPr lang="it-IT" sz="4400" dirty="0" err="1"/>
              <a:t>that</a:t>
            </a:r>
            <a:r>
              <a:rPr lang="it-IT" sz="4400" dirty="0"/>
              <a:t> the Empire </a:t>
            </a:r>
            <a:r>
              <a:rPr lang="it-IT" sz="4400" dirty="0" err="1"/>
              <a:t>was</a:t>
            </a:r>
            <a:r>
              <a:rPr lang="it-IT" sz="4400" dirty="0"/>
              <a:t> no </a:t>
            </a:r>
            <a:r>
              <a:rPr lang="it-IT" sz="4400" dirty="0" err="1"/>
              <a:t>different</a:t>
            </a:r>
            <a:r>
              <a:rPr lang="it-IT" sz="4400" dirty="0"/>
              <a:t> from the </a:t>
            </a:r>
            <a:r>
              <a:rPr lang="it-IT" sz="4400" dirty="0" err="1"/>
              <a:t>ones</a:t>
            </a:r>
            <a:r>
              <a:rPr lang="it-IT" sz="4400" dirty="0"/>
              <a:t> </a:t>
            </a:r>
            <a:r>
              <a:rPr lang="it-IT" sz="4400" dirty="0" err="1"/>
              <a:t>it</a:t>
            </a:r>
            <a:r>
              <a:rPr lang="it-IT" sz="4400" dirty="0"/>
              <a:t> </a:t>
            </a:r>
            <a:r>
              <a:rPr lang="it-IT" sz="4400" dirty="0" err="1"/>
              <a:t>defeated</a:t>
            </a:r>
            <a:r>
              <a:rPr lang="it-IT" sz="4400" dirty="0"/>
              <a:t>, and in </a:t>
            </a:r>
            <a:r>
              <a:rPr lang="it-IT" sz="4400" dirty="0" err="1"/>
              <a:t>many</a:t>
            </a:r>
            <a:r>
              <a:rPr lang="it-IT" sz="4400" dirty="0"/>
              <a:t> ways </a:t>
            </a:r>
            <a:r>
              <a:rPr lang="it-IT" sz="4400" dirty="0" err="1"/>
              <a:t>even</a:t>
            </a:r>
            <a:r>
              <a:rPr lang="it-IT" sz="4400" dirty="0"/>
              <a:t> </a:t>
            </a:r>
            <a:r>
              <a:rPr lang="it-IT" sz="4400" dirty="0" err="1"/>
              <a:t>worse</a:t>
            </a:r>
            <a:r>
              <a:rPr lang="it-IT" sz="4400" dirty="0"/>
              <a:t>. </a:t>
            </a:r>
            <a:r>
              <a:rPr lang="it-IT" sz="4400" dirty="0" err="1"/>
              <a:t>When</a:t>
            </a:r>
            <a:r>
              <a:rPr lang="it-IT" sz="4400" dirty="0"/>
              <a:t> he </a:t>
            </a:r>
            <a:r>
              <a:rPr lang="it-IT" sz="4400" dirty="0" err="1"/>
              <a:t>arrived</a:t>
            </a:r>
            <a:r>
              <a:rPr lang="it-IT" sz="4400" dirty="0"/>
              <a:t> on the </a:t>
            </a:r>
            <a:r>
              <a:rPr lang="it-IT" sz="4400" dirty="0" err="1"/>
              <a:t>Sacred</a:t>
            </a:r>
            <a:r>
              <a:rPr lang="it-IT" sz="4400" dirty="0"/>
              <a:t> Island, he </a:t>
            </a:r>
            <a:r>
              <a:rPr lang="it-IT" sz="4400" dirty="0" err="1"/>
              <a:t>understood</a:t>
            </a:r>
            <a:r>
              <a:rPr lang="it-IT" sz="4400" dirty="0"/>
              <a:t> </a:t>
            </a:r>
            <a:r>
              <a:rPr lang="it-IT" sz="4400" dirty="0" err="1"/>
              <a:t>that</a:t>
            </a:r>
            <a:r>
              <a:rPr lang="it-IT" sz="4400" dirty="0"/>
              <a:t> </a:t>
            </a:r>
            <a:r>
              <a:rPr lang="it-IT" sz="4400" dirty="0" err="1"/>
              <a:t>conquering</a:t>
            </a:r>
            <a:r>
              <a:rPr lang="it-IT" sz="4400" dirty="0"/>
              <a:t> </a:t>
            </a:r>
            <a:r>
              <a:rPr lang="it-IT" sz="4400" dirty="0" err="1"/>
              <a:t>it</a:t>
            </a:r>
            <a:r>
              <a:rPr lang="it-IT" sz="4400" dirty="0"/>
              <a:t> </a:t>
            </a:r>
            <a:r>
              <a:rPr lang="it-IT" sz="4400" dirty="0" err="1"/>
              <a:t>was</a:t>
            </a:r>
            <a:r>
              <a:rPr lang="it-IT" sz="4400" dirty="0"/>
              <a:t> </a:t>
            </a:r>
            <a:r>
              <a:rPr lang="it-IT" sz="4400" dirty="0" err="1"/>
              <a:t>wrong</a:t>
            </a:r>
            <a:r>
              <a:rPr lang="it-IT" sz="4400" dirty="0"/>
              <a:t>. He </a:t>
            </a:r>
            <a:r>
              <a:rPr lang="it-IT" sz="4400" dirty="0" err="1"/>
              <a:t>decided</a:t>
            </a:r>
            <a:r>
              <a:rPr lang="it-IT" sz="4400" dirty="0"/>
              <a:t> to turn </a:t>
            </a:r>
            <a:r>
              <a:rPr lang="it-IT" sz="4400" dirty="0" err="1"/>
              <a:t>against</a:t>
            </a:r>
            <a:r>
              <a:rPr lang="it-IT" sz="4400" dirty="0"/>
              <a:t> the Empire and side with the </a:t>
            </a:r>
            <a:r>
              <a:rPr lang="it-IT" sz="4400" dirty="0" err="1"/>
              <a:t>local</a:t>
            </a:r>
            <a:r>
              <a:rPr lang="it-IT" sz="4400" dirty="0"/>
              <a:t> people</a:t>
            </a:r>
          </a:p>
        </p:txBody>
      </p:sp>
      <p:pic>
        <p:nvPicPr>
          <p:cNvPr id="9" name="Immagine 8" descr="Immagine che contiene schizzo, disegno, arte, Line art&#10;&#10;Il contenuto generato dall'IA potrebbe non essere corretto.">
            <a:extLst>
              <a:ext uri="{FF2B5EF4-FFF2-40B4-BE49-F238E27FC236}">
                <a16:creationId xmlns:a16="http://schemas.microsoft.com/office/drawing/2014/main" id="{381D5BEB-46DB-414B-B5EA-CD5FFF29F59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2597" y="6327382"/>
            <a:ext cx="5757243" cy="9407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566576"/>
      </p:ext>
    </p:extLst>
  </p:cSld>
  <p:clrMapOvr>
    <a:masterClrMapping/>
  </p:clrMapOvr>
  <p:timing>
    <p:tnLst>
      <p:par>
        <p:cTn id="1" dur="indefinite" restart="never" nodeType="tmRoot">
          <p:childTnLst>
            <p:cmd cmd="playFrom(0.0)">
              <p:cBhvr>
                <p:cTn id="2"/>
                <p:tgtEl>
                  <p:sldTgt/>
                </p:tgtEl>
              </p:cBhvr>
            </p:cmd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4C1980-8BD0-AE86-FE86-8D713275F1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530A7652-0538-DFF8-AED3-295B7F1804BF}"/>
              </a:ext>
            </a:extLst>
          </p:cNvPr>
          <p:cNvSpPr/>
          <p:nvPr/>
        </p:nvSpPr>
        <p:spPr>
          <a:xfrm>
            <a:off x="-7000" y="115418"/>
            <a:ext cx="15120000" cy="21384000"/>
          </a:xfrm>
          <a:custGeom>
            <a:avLst/>
            <a:gdLst/>
            <a:ahLst/>
            <a:cxnLst/>
            <a:rect l="l" t="t" r="r" b="b"/>
            <a:pathLst>
              <a:path w="15120000" h="21384000">
                <a:moveTo>
                  <a:pt x="0" y="0"/>
                </a:moveTo>
                <a:lnTo>
                  <a:pt x="15120000" y="0"/>
                </a:lnTo>
                <a:lnTo>
                  <a:pt x="15120000" y="21384000"/>
                </a:lnTo>
                <a:lnTo>
                  <a:pt x="0" y="21384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9129" t="-77908" r="-22811" b="-68243"/>
            </a:stretch>
          </a:blipFill>
        </p:spPr>
        <p:txBody>
          <a:bodyPr/>
          <a:lstStyle/>
          <a:p>
            <a:pPr algn="ctr"/>
            <a:endParaRPr lang="it-IT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D6A6B77C-55CC-49E8-7A47-C277F40D2860}"/>
              </a:ext>
            </a:extLst>
          </p:cNvPr>
          <p:cNvSpPr/>
          <p:nvPr/>
        </p:nvSpPr>
        <p:spPr>
          <a:xfrm rot="2426161">
            <a:off x="-5351118" y="1960538"/>
            <a:ext cx="23972581" cy="5056035"/>
          </a:xfrm>
          <a:custGeom>
            <a:avLst/>
            <a:gdLst/>
            <a:ahLst/>
            <a:cxnLst/>
            <a:rect l="l" t="t" r="r" b="b"/>
            <a:pathLst>
              <a:path w="23972581" h="5056035">
                <a:moveTo>
                  <a:pt x="0" y="0"/>
                </a:moveTo>
                <a:lnTo>
                  <a:pt x="23972582" y="0"/>
                </a:lnTo>
                <a:lnTo>
                  <a:pt x="23972582" y="5056036"/>
                </a:lnTo>
                <a:lnTo>
                  <a:pt x="0" y="505603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 dirty="0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39E93109-0FD4-9DDC-9E8C-DAAB6FC94907}"/>
              </a:ext>
            </a:extLst>
          </p:cNvPr>
          <p:cNvSpPr/>
          <p:nvPr/>
        </p:nvSpPr>
        <p:spPr>
          <a:xfrm rot="19486794" flipH="1" flipV="1">
            <a:off x="-3672065" y="8377337"/>
            <a:ext cx="20614476" cy="3278029"/>
          </a:xfrm>
          <a:custGeom>
            <a:avLst/>
            <a:gdLst/>
            <a:ahLst/>
            <a:cxnLst/>
            <a:rect l="l" t="t" r="r" b="b"/>
            <a:pathLst>
              <a:path w="15542380" h="3278029">
                <a:moveTo>
                  <a:pt x="15542380" y="3278029"/>
                </a:moveTo>
                <a:lnTo>
                  <a:pt x="0" y="3278029"/>
                </a:lnTo>
                <a:lnTo>
                  <a:pt x="0" y="0"/>
                </a:lnTo>
                <a:lnTo>
                  <a:pt x="15542380" y="0"/>
                </a:lnTo>
                <a:lnTo>
                  <a:pt x="15542380" y="3278029"/>
                </a:lnTo>
                <a:close/>
              </a:path>
            </a:pathLst>
          </a:custGeom>
          <a:blipFill>
            <a:blip r:embed="rId3">
              <a:alphaModFix amt="65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69930783-F46A-4ED9-59DB-76111A8E8951}"/>
              </a:ext>
            </a:extLst>
          </p:cNvPr>
          <p:cNvSpPr/>
          <p:nvPr/>
        </p:nvSpPr>
        <p:spPr>
          <a:xfrm>
            <a:off x="546100" y="3981450"/>
            <a:ext cx="9829800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it-IT" sz="9600" b="1" dirty="0">
                <a:ln/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Concepts </a:t>
            </a:r>
            <a:endParaRPr lang="it-IT" sz="9600" b="1" cap="none" spc="0" dirty="0">
              <a:ln/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Sottotitolo 2">
            <a:extLst>
              <a:ext uri="{FF2B5EF4-FFF2-40B4-BE49-F238E27FC236}">
                <a16:creationId xmlns:a16="http://schemas.microsoft.com/office/drawing/2014/main" id="{1A69CE6F-3C16-2239-FFDD-F7983C4FB5FB}"/>
              </a:ext>
            </a:extLst>
          </p:cNvPr>
          <p:cNvSpPr txBox="1">
            <a:spLocks/>
          </p:cNvSpPr>
          <p:nvPr/>
        </p:nvSpPr>
        <p:spPr>
          <a:xfrm>
            <a:off x="539750" y="5576165"/>
            <a:ext cx="7882762" cy="165776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6600" dirty="0" err="1"/>
              <a:t>Structure</a:t>
            </a:r>
            <a:r>
              <a:rPr lang="it-IT" sz="6600" dirty="0"/>
              <a:t> </a:t>
            </a:r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id="{5344DDCD-0D1B-29EF-C645-8AE1AB3C2811}"/>
              </a:ext>
            </a:extLst>
          </p:cNvPr>
          <p:cNvSpPr txBox="1">
            <a:spLocks/>
          </p:cNvSpPr>
          <p:nvPr/>
        </p:nvSpPr>
        <p:spPr>
          <a:xfrm>
            <a:off x="4588191" y="598129"/>
            <a:ext cx="10076746" cy="2499441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it-IT" sz="4800" b="1" dirty="0">
                <a:solidFill>
                  <a:srgbClr val="92D050"/>
                </a:solidFill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Roots of </a:t>
            </a:r>
            <a:r>
              <a:rPr lang="it-IT" sz="4800" b="1" dirty="0" err="1">
                <a:solidFill>
                  <a:srgbClr val="92D050"/>
                </a:solidFill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Iron</a:t>
            </a:r>
            <a:r>
              <a:rPr lang="it-IT" sz="4800" b="1" dirty="0">
                <a:solidFill>
                  <a:srgbClr val="92D050"/>
                </a:solidFill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:</a:t>
            </a:r>
          </a:p>
          <a:p>
            <a:pPr algn="l"/>
            <a:r>
              <a:rPr lang="it-IT" sz="9600" b="1" dirty="0">
                <a:solidFill>
                  <a:srgbClr val="92D050"/>
                </a:solidFill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My SDG Game</a:t>
            </a:r>
          </a:p>
        </p:txBody>
      </p:sp>
      <p:grpSp>
        <p:nvGrpSpPr>
          <p:cNvPr id="4" name="Gruppo 3">
            <a:extLst>
              <a:ext uri="{FF2B5EF4-FFF2-40B4-BE49-F238E27FC236}">
                <a16:creationId xmlns:a16="http://schemas.microsoft.com/office/drawing/2014/main" id="{B4AA8C25-3369-23CD-6BA4-A1BAFDA6609C}"/>
              </a:ext>
            </a:extLst>
          </p:cNvPr>
          <p:cNvGrpSpPr/>
          <p:nvPr/>
        </p:nvGrpSpPr>
        <p:grpSpPr>
          <a:xfrm>
            <a:off x="8828307" y="12723948"/>
            <a:ext cx="5538443" cy="2497925"/>
            <a:chOff x="1689100" y="15493185"/>
            <a:chExt cx="4545267" cy="1787477"/>
          </a:xfrm>
        </p:grpSpPr>
        <p:pic>
          <p:nvPicPr>
            <p:cNvPr id="14" name="Immagine 13" descr="Immagine che contiene testo, simbolo, logo, clipart&#10;&#10;Il contenuto generato dall'IA potrebbe non essere corretto.">
              <a:extLst>
                <a:ext uri="{FF2B5EF4-FFF2-40B4-BE49-F238E27FC236}">
                  <a16:creationId xmlns:a16="http://schemas.microsoft.com/office/drawing/2014/main" id="{7ADFEFDF-A171-3B10-6DED-9D3674F0BC8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89100" y="15493185"/>
              <a:ext cx="923925" cy="860519"/>
            </a:xfrm>
            <a:prstGeom prst="rect">
              <a:avLst/>
            </a:prstGeom>
          </p:spPr>
        </p:pic>
        <p:pic>
          <p:nvPicPr>
            <p:cNvPr id="18" name="Immagine 17" descr="Immagine che contiene testo, simbolo, logo, cerchio&#10;&#10;Il contenuto generato dall'IA potrebbe non essere corretto.">
              <a:extLst>
                <a:ext uri="{FF2B5EF4-FFF2-40B4-BE49-F238E27FC236}">
                  <a16:creationId xmlns:a16="http://schemas.microsoft.com/office/drawing/2014/main" id="{134D1206-B9FC-F418-3466-6DAC2BAE120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97783" y="15502125"/>
              <a:ext cx="923924" cy="828674"/>
            </a:xfrm>
            <a:prstGeom prst="rect">
              <a:avLst/>
            </a:prstGeom>
          </p:spPr>
        </p:pic>
        <p:pic>
          <p:nvPicPr>
            <p:cNvPr id="22" name="Immagine 21" descr="Immagine che contiene simbolo, Elementi grafici, cerchio, logo&#10;&#10;Il contenuto generato dall'IA potrebbe non essere corretto.">
              <a:extLst>
                <a:ext uri="{FF2B5EF4-FFF2-40B4-BE49-F238E27FC236}">
                  <a16:creationId xmlns:a16="http://schemas.microsoft.com/office/drawing/2014/main" id="{44A0FE58-BCAB-AA3B-FDF8-950E29AE12F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90" t="6452" b="6601"/>
            <a:stretch>
              <a:fillRect/>
            </a:stretch>
          </p:blipFill>
          <p:spPr>
            <a:xfrm>
              <a:off x="4090590" y="15514495"/>
              <a:ext cx="979239" cy="816304"/>
            </a:xfrm>
            <a:prstGeom prst="rect">
              <a:avLst/>
            </a:prstGeom>
          </p:spPr>
        </p:pic>
        <p:pic>
          <p:nvPicPr>
            <p:cNvPr id="24" name="Immagine 23" descr="Immagine che contiene testo, Carattere, logo, simbolo&#10;&#10;Il contenuto generato dall'IA potrebbe non essere corretto.">
              <a:extLst>
                <a:ext uri="{FF2B5EF4-FFF2-40B4-BE49-F238E27FC236}">
                  <a16:creationId xmlns:a16="http://schemas.microsoft.com/office/drawing/2014/main" id="{E99B209E-2620-8E84-7FBE-6CC713DA289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73106" y="15502125"/>
              <a:ext cx="852359" cy="842090"/>
            </a:xfrm>
            <a:prstGeom prst="rect">
              <a:avLst/>
            </a:prstGeom>
          </p:spPr>
        </p:pic>
        <p:pic>
          <p:nvPicPr>
            <p:cNvPr id="26" name="Immagine 25" descr="Immagine che contiene testo, logo, Elementi grafici, Carattere&#10;&#10;Il contenuto generato dall'IA potrebbe non essere corretto.">
              <a:extLst>
                <a:ext uri="{FF2B5EF4-FFF2-40B4-BE49-F238E27FC236}">
                  <a16:creationId xmlns:a16="http://schemas.microsoft.com/office/drawing/2014/main" id="{9139BB4B-5A03-6870-6859-9B6295931B5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169" r="13994"/>
            <a:stretch>
              <a:fillRect/>
            </a:stretch>
          </p:blipFill>
          <p:spPr>
            <a:xfrm>
              <a:off x="1724882" y="16594862"/>
              <a:ext cx="852359" cy="685800"/>
            </a:xfrm>
            <a:prstGeom prst="rect">
              <a:avLst/>
            </a:prstGeom>
          </p:spPr>
        </p:pic>
        <p:pic>
          <p:nvPicPr>
            <p:cNvPr id="28" name="Immagine 27" descr="Immagine che contiene testo, Carattere, logo, Elementi grafici&#10;&#10;Il contenuto generato dall'IA potrebbe non essere corretto.">
              <a:extLst>
                <a:ext uri="{FF2B5EF4-FFF2-40B4-BE49-F238E27FC236}">
                  <a16:creationId xmlns:a16="http://schemas.microsoft.com/office/drawing/2014/main" id="{A39E4476-F63A-4B10-B9D5-A34FC27E19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97783" y="16553509"/>
              <a:ext cx="931460" cy="685800"/>
            </a:xfrm>
            <a:prstGeom prst="rect">
              <a:avLst/>
            </a:prstGeom>
          </p:spPr>
        </p:pic>
        <p:pic>
          <p:nvPicPr>
            <p:cNvPr id="30" name="Immagine 29" descr="Immagine che contiene logo, Carattere, simbolo, testo&#10;&#10;Il contenuto generato dall'IA potrebbe non essere corretto.">
              <a:extLst>
                <a:ext uri="{FF2B5EF4-FFF2-40B4-BE49-F238E27FC236}">
                  <a16:creationId xmlns:a16="http://schemas.microsoft.com/office/drawing/2014/main" id="{4486CE93-8A2F-94FF-4F50-7109389C6EC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449"/>
            <a:stretch>
              <a:fillRect/>
            </a:stretch>
          </p:blipFill>
          <p:spPr>
            <a:xfrm>
              <a:off x="4090590" y="16486834"/>
              <a:ext cx="982650" cy="793828"/>
            </a:xfrm>
            <a:prstGeom prst="rect">
              <a:avLst/>
            </a:prstGeom>
          </p:spPr>
        </p:pic>
        <p:pic>
          <p:nvPicPr>
            <p:cNvPr id="32" name="Immagine 31" descr="Immagine che contiene testo, Carattere, logo, Elementi grafici&#10;&#10;Il contenuto generato dall'IA potrebbe non essere corretto.">
              <a:extLst>
                <a:ext uri="{FF2B5EF4-FFF2-40B4-BE49-F238E27FC236}">
                  <a16:creationId xmlns:a16="http://schemas.microsoft.com/office/drawing/2014/main" id="{C3C70B74-DD61-8CDE-D6F4-EDEDDF696EA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73106" y="16518662"/>
              <a:ext cx="861261" cy="720647"/>
            </a:xfrm>
            <a:prstGeom prst="rect">
              <a:avLst/>
            </a:prstGeom>
          </p:spPr>
        </p:pic>
      </p:grpSp>
      <p:pic>
        <p:nvPicPr>
          <p:cNvPr id="16" name="Immagine 15" descr="Immagine che contiene schizzo, disegno, calligrafia, Line art&#10;&#10;Il contenuto generato dall'IA potrebbe non essere corretto.">
            <a:extLst>
              <a:ext uri="{FF2B5EF4-FFF2-40B4-BE49-F238E27FC236}">
                <a16:creationId xmlns:a16="http://schemas.microsoft.com/office/drawing/2014/main" id="{7A5A5024-3E23-7474-9D0D-8E43119AA6D8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09"/>
          <a:stretch>
            <a:fillRect/>
          </a:stretch>
        </p:blipFill>
        <p:spPr>
          <a:xfrm>
            <a:off x="968238" y="12158320"/>
            <a:ext cx="6884832" cy="9021929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D738FAEC-9347-A7EC-C5C4-215B9A8C7CA2}"/>
              </a:ext>
            </a:extLst>
          </p:cNvPr>
          <p:cNvSpPr txBox="1"/>
          <p:nvPr/>
        </p:nvSpPr>
        <p:spPr>
          <a:xfrm>
            <a:off x="464572" y="7505045"/>
            <a:ext cx="14176855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it-IT" sz="4000" dirty="0" err="1"/>
              <a:t>Each</a:t>
            </a:r>
            <a:r>
              <a:rPr lang="it-IT" sz="4000" dirty="0"/>
              <a:t> part features </a:t>
            </a:r>
            <a:r>
              <a:rPr lang="it-IT" sz="4000" dirty="0" err="1"/>
              <a:t>different</a:t>
            </a:r>
            <a:r>
              <a:rPr lang="it-IT" sz="4000" dirty="0"/>
              <a:t> </a:t>
            </a:r>
            <a:r>
              <a:rPr lang="it-IT" sz="4000" dirty="0" err="1"/>
              <a:t>enemy</a:t>
            </a:r>
            <a:r>
              <a:rPr lang="it-IT" sz="4000" dirty="0"/>
              <a:t> </a:t>
            </a:r>
            <a:r>
              <a:rPr lang="it-IT" sz="4000" dirty="0" err="1"/>
              <a:t>types</a:t>
            </a:r>
            <a:r>
              <a:rPr lang="it-IT" sz="4000" dirty="0"/>
              <a:t>, and </a:t>
            </a:r>
            <a:r>
              <a:rPr lang="it-IT" sz="4000" dirty="0" err="1"/>
              <a:t>every</a:t>
            </a:r>
            <a:r>
              <a:rPr lang="it-IT" sz="4000" dirty="0"/>
              <a:t> zone </a:t>
            </a:r>
            <a:r>
              <a:rPr lang="it-IT" sz="4000" dirty="0" err="1"/>
              <a:t>includes</a:t>
            </a:r>
            <a:r>
              <a:rPr lang="it-IT" sz="4000" dirty="0"/>
              <a:t> a </a:t>
            </a:r>
            <a:r>
              <a:rPr lang="it-IT" sz="4000" dirty="0" err="1"/>
              <a:t>powerful</a:t>
            </a:r>
            <a:r>
              <a:rPr lang="it-IT" sz="4000" dirty="0"/>
              <a:t> boss </a:t>
            </a:r>
            <a:r>
              <a:rPr lang="it-IT" sz="4000" dirty="0" err="1"/>
              <a:t>that</a:t>
            </a:r>
            <a:r>
              <a:rPr lang="it-IT" sz="4000" dirty="0"/>
              <a:t> </a:t>
            </a:r>
            <a:r>
              <a:rPr lang="it-IT" sz="4000" dirty="0" err="1"/>
              <a:t>is</a:t>
            </a:r>
            <a:r>
              <a:rPr lang="it-IT" sz="4000" dirty="0"/>
              <a:t> </a:t>
            </a:r>
            <a:r>
              <a:rPr lang="it-IT" sz="4000" dirty="0" err="1"/>
              <a:t>stronger</a:t>
            </a:r>
            <a:r>
              <a:rPr lang="it-IT" sz="4000" dirty="0"/>
              <a:t> </a:t>
            </a:r>
            <a:r>
              <a:rPr lang="it-IT" sz="4000" dirty="0" err="1"/>
              <a:t>than</a:t>
            </a:r>
            <a:r>
              <a:rPr lang="it-IT" sz="4000" dirty="0"/>
              <a:t> the </a:t>
            </a:r>
            <a:r>
              <a:rPr lang="it-IT" sz="4000" dirty="0" err="1"/>
              <a:t>others</a:t>
            </a:r>
            <a:r>
              <a:rPr lang="it-IT" sz="4000" dirty="0"/>
              <a:t>. The </a:t>
            </a:r>
            <a:r>
              <a:rPr lang="it-IT" sz="4000" dirty="0" err="1"/>
              <a:t>Empire’s</a:t>
            </a:r>
            <a:r>
              <a:rPr lang="it-IT" sz="4000" dirty="0"/>
              <a:t> machines are </a:t>
            </a:r>
            <a:r>
              <a:rPr lang="it-IT" sz="4000" dirty="0" err="1"/>
              <a:t>divided</a:t>
            </a:r>
            <a:r>
              <a:rPr lang="it-IT" sz="4000" dirty="0"/>
              <a:t> </a:t>
            </a:r>
            <a:r>
              <a:rPr lang="it-IT" sz="4000" dirty="0" err="1"/>
              <a:t>into</a:t>
            </a:r>
            <a:r>
              <a:rPr lang="it-IT" sz="4000" dirty="0"/>
              <a:t> </a:t>
            </a:r>
            <a:r>
              <a:rPr lang="it-IT" sz="4000" dirty="0" err="1"/>
              <a:t>ranks</a:t>
            </a:r>
            <a:r>
              <a:rPr lang="it-IT" sz="4000" dirty="0"/>
              <a:t> </a:t>
            </a:r>
            <a:r>
              <a:rPr lang="it-IT" sz="4000" dirty="0" err="1"/>
              <a:t>based</a:t>
            </a:r>
            <a:r>
              <a:rPr lang="it-IT" sz="4000" dirty="0"/>
              <a:t> on </a:t>
            </a:r>
            <a:r>
              <a:rPr lang="it-IT" sz="4000" dirty="0" err="1"/>
              <a:t>their</a:t>
            </a:r>
            <a:r>
              <a:rPr lang="it-IT" sz="4000" dirty="0"/>
              <a:t> </a:t>
            </a:r>
            <a:r>
              <a:rPr lang="it-IT" sz="4000" dirty="0" err="1"/>
              <a:t>strength</a:t>
            </a:r>
            <a:r>
              <a:rPr lang="it-IT" sz="4000" dirty="0"/>
              <a:t>. </a:t>
            </a:r>
            <a:r>
              <a:rPr lang="it-IT" sz="4000" dirty="0" err="1"/>
              <a:t>Unranked</a:t>
            </a:r>
            <a:r>
              <a:rPr lang="it-IT" sz="4000" dirty="0"/>
              <a:t> machines are the </a:t>
            </a:r>
            <a:r>
              <a:rPr lang="it-IT" sz="4000" dirty="0" err="1"/>
              <a:t>weakest</a:t>
            </a:r>
            <a:r>
              <a:rPr lang="it-IT" sz="4000" dirty="0"/>
              <a:t>, </a:t>
            </a:r>
            <a:r>
              <a:rPr lang="it-IT" sz="4000" dirty="0" err="1"/>
              <a:t>while</a:t>
            </a:r>
            <a:r>
              <a:rPr lang="it-IT" sz="4000" dirty="0"/>
              <a:t> </a:t>
            </a:r>
            <a:r>
              <a:rPr lang="it-IT" sz="4000" dirty="0" err="1"/>
              <a:t>ranked</a:t>
            </a:r>
            <a:r>
              <a:rPr lang="it-IT" sz="4000" dirty="0"/>
              <a:t> machines are </a:t>
            </a:r>
            <a:r>
              <a:rPr lang="it-IT" sz="4000" dirty="0" err="1"/>
              <a:t>divided</a:t>
            </a:r>
            <a:r>
              <a:rPr lang="it-IT" sz="4000" dirty="0"/>
              <a:t> </a:t>
            </a:r>
            <a:r>
              <a:rPr lang="it-IT" sz="4000" dirty="0" err="1"/>
              <a:t>into</a:t>
            </a:r>
            <a:r>
              <a:rPr lang="it-IT" sz="4000" dirty="0"/>
              <a:t> </a:t>
            </a:r>
            <a:r>
              <a:rPr lang="it-IT" sz="4000" dirty="0" err="1"/>
              <a:t>eight</a:t>
            </a:r>
            <a:r>
              <a:rPr lang="it-IT" sz="4000" dirty="0"/>
              <a:t> </a:t>
            </a:r>
            <a:r>
              <a:rPr lang="it-IT" sz="4000" dirty="0" err="1"/>
              <a:t>tiers</a:t>
            </a:r>
            <a:r>
              <a:rPr lang="it-IT" sz="4000" dirty="0"/>
              <a:t>. Rank One </a:t>
            </a:r>
            <a:r>
              <a:rPr lang="it-IT" sz="4000" dirty="0" err="1"/>
              <a:t>represents</a:t>
            </a:r>
            <a:r>
              <a:rPr lang="it-IT" sz="4000" dirty="0"/>
              <a:t> the </a:t>
            </a:r>
            <a:r>
              <a:rPr lang="it-IT" sz="4000" dirty="0" err="1"/>
              <a:t>highest</a:t>
            </a:r>
            <a:r>
              <a:rPr lang="it-IT" sz="4000" dirty="0"/>
              <a:t> </a:t>
            </a:r>
            <a:r>
              <a:rPr lang="it-IT" sz="4000" dirty="0" err="1"/>
              <a:t>level</a:t>
            </a:r>
            <a:r>
              <a:rPr lang="it-IT" sz="4000" dirty="0"/>
              <a:t> of power, </a:t>
            </a:r>
            <a:r>
              <a:rPr lang="it-IT" sz="4000" dirty="0" err="1"/>
              <a:t>while</a:t>
            </a:r>
            <a:r>
              <a:rPr lang="it-IT" sz="4000" dirty="0"/>
              <a:t> Rank </a:t>
            </a:r>
            <a:r>
              <a:rPr lang="it-IT" sz="4000" dirty="0" err="1"/>
              <a:t>Eight</a:t>
            </a:r>
            <a:r>
              <a:rPr lang="it-IT" sz="4000" dirty="0"/>
              <a:t> </a:t>
            </a:r>
            <a:r>
              <a:rPr lang="it-IT" sz="4000" dirty="0" err="1"/>
              <a:t>represents</a:t>
            </a:r>
            <a:r>
              <a:rPr lang="it-IT" sz="4000" dirty="0"/>
              <a:t> the </a:t>
            </a:r>
            <a:r>
              <a:rPr lang="it-IT" sz="4000" dirty="0" err="1"/>
              <a:t>lowest</a:t>
            </a:r>
            <a:r>
              <a:rPr lang="it-IT" sz="4000" dirty="0"/>
              <a:t> </a:t>
            </a:r>
            <a:r>
              <a:rPr lang="it-IT" sz="4000" dirty="0" err="1"/>
              <a:t>among</a:t>
            </a:r>
            <a:r>
              <a:rPr lang="it-IT" sz="4000" dirty="0"/>
              <a:t> the </a:t>
            </a:r>
            <a:r>
              <a:rPr lang="it-IT" sz="4000" dirty="0" err="1"/>
              <a:t>ranked</a:t>
            </a:r>
            <a:r>
              <a:rPr lang="it-IT" sz="4000" dirty="0"/>
              <a:t> </a:t>
            </a:r>
            <a:r>
              <a:rPr lang="it-IT" sz="4000" dirty="0" err="1"/>
              <a:t>enemies</a:t>
            </a:r>
            <a:r>
              <a:rPr lang="it-IT" sz="4000" dirty="0"/>
              <a:t>. Bosses </a:t>
            </a:r>
            <a:r>
              <a:rPr lang="it-IT" sz="4000" dirty="0" err="1"/>
              <a:t>belong</a:t>
            </a:r>
            <a:r>
              <a:rPr lang="it-IT" sz="4000" dirty="0"/>
              <a:t> to the </a:t>
            </a:r>
            <a:r>
              <a:rPr lang="it-IT" sz="4000" dirty="0" err="1"/>
              <a:t>highest</a:t>
            </a:r>
            <a:r>
              <a:rPr lang="it-IT" sz="4000" dirty="0"/>
              <a:t> </a:t>
            </a:r>
            <a:r>
              <a:rPr lang="it-IT" sz="4000" dirty="0" err="1"/>
              <a:t>rank</a:t>
            </a:r>
            <a:r>
              <a:rPr lang="it-IT" sz="4000" dirty="0"/>
              <a:t>.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FA82F181-CD50-1297-0414-87B1A0D5111C}"/>
              </a:ext>
            </a:extLst>
          </p:cNvPr>
          <p:cNvSpPr txBox="1"/>
          <p:nvPr/>
        </p:nvSpPr>
        <p:spPr>
          <a:xfrm>
            <a:off x="5687746" y="4468951"/>
            <a:ext cx="918946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/>
              <a:t>The game </a:t>
            </a:r>
            <a:r>
              <a:rPr lang="it-IT" sz="4000" dirty="0" err="1"/>
              <a:t>is</a:t>
            </a:r>
            <a:r>
              <a:rPr lang="it-IT" sz="4000" dirty="0"/>
              <a:t> </a:t>
            </a:r>
            <a:r>
              <a:rPr lang="it-IT" sz="4000" dirty="0" err="1"/>
              <a:t>structured</a:t>
            </a:r>
            <a:r>
              <a:rPr lang="it-IT" sz="4000" dirty="0"/>
              <a:t> </a:t>
            </a:r>
            <a:r>
              <a:rPr lang="it-IT" sz="4000" dirty="0" err="1"/>
              <a:t>into</a:t>
            </a:r>
            <a:r>
              <a:rPr lang="it-IT" sz="4000" dirty="0"/>
              <a:t> </a:t>
            </a:r>
            <a:r>
              <a:rPr lang="it-IT" sz="4000" dirty="0" err="1"/>
              <a:t>three</a:t>
            </a:r>
            <a:r>
              <a:rPr lang="it-IT" sz="4000" dirty="0"/>
              <a:t> </a:t>
            </a:r>
            <a:r>
              <a:rPr lang="it-IT" sz="4000" dirty="0" err="1"/>
              <a:t>main</a:t>
            </a:r>
            <a:r>
              <a:rPr lang="it-IT" sz="4000" dirty="0"/>
              <a:t> parts. The first takes place on the </a:t>
            </a:r>
            <a:r>
              <a:rPr lang="it-IT" sz="4000" dirty="0" err="1"/>
              <a:t>island</a:t>
            </a:r>
            <a:r>
              <a:rPr lang="it-IT" sz="4000" dirty="0"/>
              <a:t>, the second </a:t>
            </a:r>
            <a:r>
              <a:rPr lang="it-IT" sz="4000" dirty="0" err="1"/>
              <a:t>happens</a:t>
            </a:r>
            <a:r>
              <a:rPr lang="it-IT" sz="4000" dirty="0"/>
              <a:t> in the </a:t>
            </a:r>
            <a:r>
              <a:rPr lang="it-IT" sz="4000" dirty="0" err="1"/>
              <a:t>ocean</a:t>
            </a:r>
            <a:r>
              <a:rPr lang="it-IT" sz="4000" dirty="0"/>
              <a:t>, and the </a:t>
            </a:r>
            <a:r>
              <a:rPr lang="it-IT" sz="4000" dirty="0" err="1"/>
              <a:t>final</a:t>
            </a:r>
            <a:r>
              <a:rPr lang="it-IT" sz="4000" dirty="0"/>
              <a:t> part </a:t>
            </a:r>
            <a:r>
              <a:rPr lang="it-IT" sz="4000" dirty="0" err="1"/>
              <a:t>occurs</a:t>
            </a:r>
            <a:r>
              <a:rPr lang="it-IT" sz="4000" dirty="0"/>
              <a:t> </a:t>
            </a:r>
            <a:r>
              <a:rPr lang="it-IT" sz="4000" dirty="0" err="1"/>
              <a:t>at</a:t>
            </a:r>
            <a:r>
              <a:rPr lang="it-IT" sz="4000" dirty="0"/>
              <a:t> the end of the game inside a </a:t>
            </a:r>
            <a:r>
              <a:rPr lang="it-IT" sz="4000" dirty="0" err="1"/>
              <a:t>dungeon</a:t>
            </a:r>
            <a:r>
              <a:rPr lang="it-IT" sz="4000" dirty="0"/>
              <a:t> </a:t>
            </a:r>
            <a:r>
              <a:rPr lang="it-IT" sz="4000" dirty="0" err="1"/>
              <a:t>flying</a:t>
            </a:r>
            <a:r>
              <a:rPr lang="it-IT" sz="4000" dirty="0"/>
              <a:t> </a:t>
            </a:r>
            <a:r>
              <a:rPr lang="it-IT" sz="4000" dirty="0" err="1"/>
              <a:t>above</a:t>
            </a:r>
            <a:r>
              <a:rPr lang="it-IT" sz="4000" dirty="0"/>
              <a:t> the clouds.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502BE47C-0E64-2509-4B33-7F92CDD57437}"/>
              </a:ext>
            </a:extLst>
          </p:cNvPr>
          <p:cNvSpPr txBox="1"/>
          <p:nvPr/>
        </p:nvSpPr>
        <p:spPr>
          <a:xfrm>
            <a:off x="8884608" y="15240582"/>
            <a:ext cx="555137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it-IT" sz="2800" dirty="0"/>
              <a:t>The </a:t>
            </a:r>
            <a:r>
              <a:rPr lang="it-IT" sz="2800" dirty="0" err="1"/>
              <a:t>enemy</a:t>
            </a:r>
            <a:r>
              <a:rPr lang="it-IT" sz="2800" dirty="0"/>
              <a:t> </a:t>
            </a:r>
            <a:r>
              <a:rPr lang="it-IT" sz="2800" dirty="0" err="1"/>
              <a:t>ranks</a:t>
            </a:r>
            <a:endParaRPr lang="it-IT" sz="2800" dirty="0"/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3A592471-379C-76A0-A411-9A3FCB149673}"/>
              </a:ext>
            </a:extLst>
          </p:cNvPr>
          <p:cNvSpPr txBox="1"/>
          <p:nvPr/>
        </p:nvSpPr>
        <p:spPr>
          <a:xfrm>
            <a:off x="9090056" y="18392912"/>
            <a:ext cx="555137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800" dirty="0"/>
              <a:t>Design of a </a:t>
            </a:r>
            <a:r>
              <a:rPr lang="it-IT" sz="2800" dirty="0" err="1"/>
              <a:t>sixth</a:t>
            </a:r>
            <a:r>
              <a:rPr lang="it-IT" sz="2800" dirty="0"/>
              <a:t> </a:t>
            </a:r>
            <a:r>
              <a:rPr lang="it-IT" sz="2800" dirty="0" err="1"/>
              <a:t>rank</a:t>
            </a:r>
            <a:r>
              <a:rPr lang="it-IT" sz="2800" dirty="0"/>
              <a:t> </a:t>
            </a:r>
            <a:r>
              <a:rPr lang="it-IT" sz="2800" dirty="0" err="1"/>
              <a:t>enemy</a:t>
            </a:r>
            <a:endParaRPr lang="it-IT" sz="2800" dirty="0"/>
          </a:p>
        </p:txBody>
      </p:sp>
      <p:cxnSp>
        <p:nvCxnSpPr>
          <p:cNvPr id="33" name="Connettore 2 32">
            <a:extLst>
              <a:ext uri="{FF2B5EF4-FFF2-40B4-BE49-F238E27FC236}">
                <a16:creationId xmlns:a16="http://schemas.microsoft.com/office/drawing/2014/main" id="{393A8A67-B2CB-F842-3205-34C9A101F9EE}"/>
              </a:ext>
            </a:extLst>
          </p:cNvPr>
          <p:cNvCxnSpPr>
            <a:cxnSpLocks/>
          </p:cNvCxnSpPr>
          <p:nvPr/>
        </p:nvCxnSpPr>
        <p:spPr>
          <a:xfrm flipH="1" flipV="1">
            <a:off x="8394700" y="18378625"/>
            <a:ext cx="5233671" cy="4625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3755059"/>
      </p:ext>
    </p:extLst>
  </p:cSld>
  <p:clrMapOvr>
    <a:masterClrMapping/>
  </p:clrMapOvr>
  <p:timing>
    <p:tnLst>
      <p:par>
        <p:cTn id="1" dur="indefinite" restart="never" nodeType="tmRoot">
          <p:childTnLst>
            <p:cmd cmd="playFrom(0.0)">
              <p:cBhvr>
                <p:cTn id="2"/>
                <p:tgtEl>
                  <p:sldTgt/>
                </p:tgtEl>
              </p:cBhvr>
            </p:cmd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275</TotalTime>
  <Words>1042</Words>
  <Application>Microsoft Office PowerPoint</Application>
  <PresentationFormat>Personalizzato</PresentationFormat>
  <Paragraphs>74</Paragraphs>
  <Slides>12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12</vt:i4>
      </vt:variant>
    </vt:vector>
  </HeadingPairs>
  <TitlesOfParts>
    <vt:vector size="17" baseType="lpstr">
      <vt:lpstr>ADLaM Display</vt:lpstr>
      <vt:lpstr>Calibri</vt:lpstr>
      <vt:lpstr>Arial</vt:lpstr>
      <vt:lpstr>Arial Rounded MT Bold</vt:lpstr>
      <vt:lpstr>Office Theme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Stay inspired. Never stop creating.</dc:title>
  <dc:creator>Mara Romano</dc:creator>
  <cp:lastModifiedBy>Ashura daemon</cp:lastModifiedBy>
  <cp:revision>6</cp:revision>
  <dcterms:created xsi:type="dcterms:W3CDTF">2006-08-16T00:00:00Z</dcterms:created>
  <dcterms:modified xsi:type="dcterms:W3CDTF">2025-12-26T15:28:24Z</dcterms:modified>
  <dc:identifier>DAG8baXTIYQ</dc:identifier>
</cp:coreProperties>
</file>